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61" r:id="rId3"/>
  </p:sldIdLst>
  <p:sldSz cx="10691813" cy="7559675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DDC83"/>
    <a:srgbClr val="71AD47"/>
    <a:srgbClr val="D6E3D0"/>
    <a:srgbClr val="EBF2E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73" autoAdjust="0"/>
    <p:restoredTop sz="94660"/>
  </p:normalViewPr>
  <p:slideViewPr>
    <p:cSldViewPr snapToGrid="0">
      <p:cViewPr varScale="1">
        <p:scale>
          <a:sx n="80" d="100"/>
          <a:sy n="80" d="100"/>
        </p:scale>
        <p:origin x="102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DFDB-0701-4A33-9029-D098F58747C5}" type="datetimeFigureOut">
              <a:rPr lang="en-GB" smtClean="0"/>
              <a:t>24/10/2024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D2D32-775F-40A9-AEC5-4F2762A333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4937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DFDB-0701-4A33-9029-D098F58747C5}" type="datetimeFigureOut">
              <a:rPr lang="en-GB" smtClean="0"/>
              <a:t>24/10/2024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D2D32-775F-40A9-AEC5-4F2762A333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20882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DFDB-0701-4A33-9029-D098F58747C5}" type="datetimeFigureOut">
              <a:rPr lang="en-GB" smtClean="0"/>
              <a:t>24/10/2024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D2D32-775F-40A9-AEC5-4F2762A333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24210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DFDB-0701-4A33-9029-D098F58747C5}" type="datetimeFigureOut">
              <a:rPr lang="en-GB" smtClean="0"/>
              <a:t>24/10/2024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D2D32-775F-40A9-AEC5-4F2762A333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91114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DFDB-0701-4A33-9029-D098F58747C5}" type="datetimeFigureOut">
              <a:rPr lang="en-GB" smtClean="0"/>
              <a:t>24/10/2024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D2D32-775F-40A9-AEC5-4F2762A333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4213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DFDB-0701-4A33-9029-D098F58747C5}" type="datetimeFigureOut">
              <a:rPr lang="en-GB" smtClean="0"/>
              <a:t>24/10/2024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D2D32-775F-40A9-AEC5-4F2762A333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81688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DFDB-0701-4A33-9029-D098F58747C5}" type="datetimeFigureOut">
              <a:rPr lang="en-GB" smtClean="0"/>
              <a:t>24/10/2024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D2D32-775F-40A9-AEC5-4F2762A333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3369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DFDB-0701-4A33-9029-D098F58747C5}" type="datetimeFigureOut">
              <a:rPr lang="en-GB" smtClean="0"/>
              <a:t>24/10/2024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D2D32-775F-40A9-AEC5-4F2762A333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24989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DFDB-0701-4A33-9029-D098F58747C5}" type="datetimeFigureOut">
              <a:rPr lang="en-GB" smtClean="0"/>
              <a:t>24/10/2024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D2D32-775F-40A9-AEC5-4F2762A333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38901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DFDB-0701-4A33-9029-D098F58747C5}" type="datetimeFigureOut">
              <a:rPr lang="en-GB" smtClean="0"/>
              <a:t>24/10/2024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D2D32-775F-40A9-AEC5-4F2762A333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54030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DFDB-0701-4A33-9029-D098F58747C5}" type="datetimeFigureOut">
              <a:rPr lang="en-GB" smtClean="0"/>
              <a:t>24/10/2024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D2D32-775F-40A9-AEC5-4F2762A333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04986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7EDFDB-0701-4A33-9029-D098F58747C5}" type="datetimeFigureOut">
              <a:rPr lang="en-GB" smtClean="0"/>
              <a:t>24/10/2024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DD2D32-775F-40A9-AEC5-4F2762A333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96518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18" Type="http://schemas.openxmlformats.org/officeDocument/2006/relationships/image" Target="../media/image16.png"/><Relationship Id="rId3" Type="http://schemas.microsoft.com/office/2007/relationships/hdphoto" Target="../media/hdphoto1.wdp"/><Relationship Id="rId21" Type="http://schemas.openxmlformats.org/officeDocument/2006/relationships/image" Target="../media/image19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17" Type="http://schemas.openxmlformats.org/officeDocument/2006/relationships/image" Target="../media/image15.png"/><Relationship Id="rId2" Type="http://schemas.openxmlformats.org/officeDocument/2006/relationships/image" Target="../media/image1.png"/><Relationship Id="rId16" Type="http://schemas.openxmlformats.org/officeDocument/2006/relationships/image" Target="../media/image14.png"/><Relationship Id="rId20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10" Type="http://schemas.openxmlformats.org/officeDocument/2006/relationships/image" Target="../media/image8.png"/><Relationship Id="rId19" Type="http://schemas.openxmlformats.org/officeDocument/2006/relationships/image" Target="../media/image17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Relationship Id="rId22" Type="http://schemas.openxmlformats.org/officeDocument/2006/relationships/image" Target="../media/image20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image" Target="../media/image32.png"/><Relationship Id="rId18" Type="http://schemas.openxmlformats.org/officeDocument/2006/relationships/image" Target="../media/image1.pn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12" Type="http://schemas.openxmlformats.org/officeDocument/2006/relationships/image" Target="../media/image31.png"/><Relationship Id="rId17" Type="http://schemas.openxmlformats.org/officeDocument/2006/relationships/image" Target="../media/image36.png"/><Relationship Id="rId2" Type="http://schemas.openxmlformats.org/officeDocument/2006/relationships/image" Target="../media/image21.png"/><Relationship Id="rId16" Type="http://schemas.openxmlformats.org/officeDocument/2006/relationships/image" Target="../media/image35.png"/><Relationship Id="rId20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11" Type="http://schemas.openxmlformats.org/officeDocument/2006/relationships/image" Target="../media/image30.png"/><Relationship Id="rId5" Type="http://schemas.openxmlformats.org/officeDocument/2006/relationships/image" Target="../media/image24.png"/><Relationship Id="rId15" Type="http://schemas.openxmlformats.org/officeDocument/2006/relationships/image" Target="../media/image34.png"/><Relationship Id="rId10" Type="http://schemas.openxmlformats.org/officeDocument/2006/relationships/image" Target="../media/image29.png"/><Relationship Id="rId19" Type="http://schemas.microsoft.com/office/2007/relationships/hdphoto" Target="../media/hdphoto1.wdp"/><Relationship Id="rId4" Type="http://schemas.openxmlformats.org/officeDocument/2006/relationships/image" Target="../media/image23.png"/><Relationship Id="rId9" Type="http://schemas.openxmlformats.org/officeDocument/2006/relationships/image" Target="../media/image28.png"/><Relationship Id="rId14" Type="http://schemas.openxmlformats.org/officeDocument/2006/relationships/image" Target="../media/image3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9117F9-99A7-7EA5-FD47-08F0D69DD0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" name="Table 18">
            <a:extLst>
              <a:ext uri="{FF2B5EF4-FFF2-40B4-BE49-F238E27FC236}">
                <a16:creationId xmlns:a16="http://schemas.microsoft.com/office/drawing/2014/main" id="{BF3C4A02-4363-176B-66FA-ED2A2109274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6614036"/>
              </p:ext>
            </p:extLst>
          </p:nvPr>
        </p:nvGraphicFramePr>
        <p:xfrm>
          <a:off x="0" y="211911"/>
          <a:ext cx="10363201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363201">
                  <a:extLst>
                    <a:ext uri="{9D8B030D-6E8A-4147-A177-3AD203B41FA5}">
                      <a16:colId xmlns:a16="http://schemas.microsoft.com/office/drawing/2014/main" val="163758141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dirty="0" smtClean="0">
                          <a:solidFill>
                            <a:srgbClr val="000000"/>
                          </a:solidFill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 – Reception– Why do we have celebrations?</a:t>
                      </a:r>
                      <a:endParaRPr lang="en-GB" sz="1800" b="0" dirty="0">
                        <a:effectLst/>
                        <a:latin typeface="Aptos" panose="020B00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5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5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5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39269294"/>
                  </a:ext>
                </a:extLst>
              </a:tr>
            </a:tbl>
          </a:graphicData>
        </a:graphic>
      </p:graphicFrame>
      <p:pic>
        <p:nvPicPr>
          <p:cNvPr id="20" name="Picture 19">
            <a:extLst>
              <a:ext uri="{FF2B5EF4-FFF2-40B4-BE49-F238E27FC236}">
                <a16:creationId xmlns:a16="http://schemas.microsoft.com/office/drawing/2014/main" id="{DB855478-94E8-B24A-5C7C-E678E34A369D}"/>
              </a:ext>
            </a:extLst>
          </p:cNvPr>
          <p:cNvPicPr/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4828" b="96552" l="3974" r="99338">
                        <a14:foregroundMark x1="8609" y1="48966" x2="78146" y2="17241"/>
                        <a14:foregroundMark x1="78146" y1="17241" x2="23179" y2="73793"/>
                        <a14:foregroundMark x1="23179" y1="73793" x2="9272" y2="53103"/>
                        <a14:foregroundMark x1="7947" y1="55862" x2="11921" y2="75862"/>
                        <a14:foregroundMark x1="15232" y1="80690" x2="66887" y2="88966"/>
                        <a14:foregroundMark x1="66887" y1="88276" x2="99338" y2="56552"/>
                        <a14:foregroundMark x1="92715" y1="57931" x2="33113" y2="5517"/>
                        <a14:foregroundMark x1="33113" y1="5517" x2="16556" y2="80000"/>
                        <a14:foregroundMark x1="25166" y1="91034" x2="65563" y2="93103"/>
                        <a14:foregroundMark x1="67550" y1="93103" x2="36424" y2="93793"/>
                        <a14:foregroundMark x1="46358" y1="91724" x2="60265" y2="94483"/>
                        <a14:foregroundMark x1="60265" y1="96552" x2="38411" y2="93793"/>
                        <a14:foregroundMark x1="7285" y1="55862" x2="47020" y2="6897"/>
                        <a14:foregroundMark x1="47020" y1="6207" x2="98013" y2="48276"/>
                        <a14:foregroundMark x1="62252" y1="11724" x2="64901" y2="12414"/>
                        <a14:foregroundMark x1="64901" y1="11724" x2="43046" y2="11724"/>
                        <a14:foregroundMark x1="33113" y1="11724" x2="7285" y2="44828"/>
                        <a14:foregroundMark x1="5960" y1="53103" x2="3974" y2="44828"/>
                        <a14:foregroundMark x1="52318" y1="4828" x2="68874" y2="6207"/>
                        <a14:foregroundMark x1="71523" y1="12414" x2="82119" y2="1793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5050" y="59308"/>
            <a:ext cx="628650" cy="604678"/>
          </a:xfrm>
          <a:prstGeom prst="rect">
            <a:avLst/>
          </a:prstGeom>
        </p:spPr>
      </p:pic>
      <p:sp>
        <p:nvSpPr>
          <p:cNvPr id="16" name="AutoShape 6" descr="KARMA YOGA: Good for Good's Sake on the ..."/>
          <p:cNvSpPr>
            <a:spLocks noChangeAspect="1" noChangeArrowheads="1"/>
          </p:cNvSpPr>
          <p:nvPr/>
        </p:nvSpPr>
        <p:spPr bwMode="auto">
          <a:xfrm>
            <a:off x="5830818" y="133646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4423237"/>
              </p:ext>
            </p:extLst>
          </p:nvPr>
        </p:nvGraphicFramePr>
        <p:xfrm>
          <a:off x="-2" y="634324"/>
          <a:ext cx="4758412" cy="3272343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379206">
                  <a:extLst>
                    <a:ext uri="{9D8B030D-6E8A-4147-A177-3AD203B41FA5}">
                      <a16:colId xmlns:a16="http://schemas.microsoft.com/office/drawing/2014/main" val="3429083064"/>
                    </a:ext>
                  </a:extLst>
                </a:gridCol>
                <a:gridCol w="2379206">
                  <a:extLst>
                    <a:ext uri="{9D8B030D-6E8A-4147-A177-3AD203B41FA5}">
                      <a16:colId xmlns:a16="http://schemas.microsoft.com/office/drawing/2014/main" val="1690448996"/>
                    </a:ext>
                  </a:extLst>
                </a:gridCol>
              </a:tblGrid>
              <a:tr h="282353">
                <a:tc gridSpan="2">
                  <a:txBody>
                    <a:bodyPr/>
                    <a:lstStyle/>
                    <a:p>
                      <a:r>
                        <a:rPr lang="en-GB" sz="1200" dirty="0" smtClean="0"/>
                        <a:t>Special celebrations:</a:t>
                      </a:r>
                      <a:endParaRPr lang="en-GB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23849257"/>
                  </a:ext>
                </a:extLst>
              </a:tr>
              <a:tr h="2989990">
                <a:tc>
                  <a:txBody>
                    <a:bodyPr/>
                    <a:lstStyle/>
                    <a:p>
                      <a:r>
                        <a:rPr lang="en-GB" sz="1200" b="1" dirty="0" smtClean="0"/>
                        <a:t>Birthdays</a:t>
                      </a:r>
                      <a:r>
                        <a:rPr lang="en-GB" sz="1200" dirty="0" smtClean="0"/>
                        <a:t>: A birthday is when we celebrate the day someone was born. This happens once every</a:t>
                      </a:r>
                      <a:r>
                        <a:rPr lang="en-GB" sz="1200" baseline="0" dirty="0" smtClean="0"/>
                        <a:t> year. </a:t>
                      </a:r>
                      <a:r>
                        <a:rPr lang="en-GB" sz="1200" dirty="0" smtClean="0"/>
                        <a:t> People give presents, eat cake, and have fun with friends and family.</a:t>
                      </a:r>
                    </a:p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 smtClean="0"/>
                        <a:t>Weddings</a:t>
                      </a:r>
                      <a:r>
                        <a:rPr lang="en-GB" sz="1200" dirty="0" smtClean="0"/>
                        <a:t>: A wedding is a special day when two people promise to love and take care of each other. They often have a party with friends and family.</a:t>
                      </a:r>
                    </a:p>
                    <a:p>
                      <a:endParaRPr lang="en-GB" sz="1200" dirty="0" smtClean="0"/>
                    </a:p>
                    <a:p>
                      <a:endParaRPr lang="en-GB" sz="1200" dirty="0" smtClean="0"/>
                    </a:p>
                    <a:p>
                      <a:endParaRPr lang="en-GB" sz="1200" dirty="0" smtClean="0"/>
                    </a:p>
                    <a:p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7867020"/>
                  </a:ext>
                </a:extLst>
              </a:tr>
            </a:tbl>
          </a:graphicData>
        </a:graphic>
      </p:graphicFrame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58365519"/>
              </p:ext>
            </p:extLst>
          </p:nvPr>
        </p:nvGraphicFramePr>
        <p:xfrm>
          <a:off x="4790661" y="636528"/>
          <a:ext cx="5795289" cy="3270139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931763">
                  <a:extLst>
                    <a:ext uri="{9D8B030D-6E8A-4147-A177-3AD203B41FA5}">
                      <a16:colId xmlns:a16="http://schemas.microsoft.com/office/drawing/2014/main" val="3429083064"/>
                    </a:ext>
                  </a:extLst>
                </a:gridCol>
                <a:gridCol w="1931763">
                  <a:extLst>
                    <a:ext uri="{9D8B030D-6E8A-4147-A177-3AD203B41FA5}">
                      <a16:colId xmlns:a16="http://schemas.microsoft.com/office/drawing/2014/main" val="2616477421"/>
                    </a:ext>
                  </a:extLst>
                </a:gridCol>
                <a:gridCol w="1931763">
                  <a:extLst>
                    <a:ext uri="{9D8B030D-6E8A-4147-A177-3AD203B41FA5}">
                      <a16:colId xmlns:a16="http://schemas.microsoft.com/office/drawing/2014/main" val="1014011060"/>
                    </a:ext>
                  </a:extLst>
                </a:gridCol>
              </a:tblGrid>
              <a:tr h="285802">
                <a:tc gridSpan="3">
                  <a:txBody>
                    <a:bodyPr/>
                    <a:lstStyle/>
                    <a:p>
                      <a:r>
                        <a:rPr lang="en-GB" sz="1200" dirty="0" smtClean="0"/>
                        <a:t>Christian festivals</a:t>
                      </a:r>
                      <a:endParaRPr lang="en-GB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23849257"/>
                  </a:ext>
                </a:extLst>
              </a:tr>
              <a:tr h="2984337">
                <a:tc>
                  <a:txBody>
                    <a:bodyPr/>
                    <a:lstStyle/>
                    <a:p>
                      <a:r>
                        <a:rPr lang="en-GB" sz="1200" b="1" dirty="0" smtClean="0"/>
                        <a:t>Christmas</a:t>
                      </a:r>
                      <a:r>
                        <a:rPr lang="en-GB" sz="1200" dirty="0" smtClean="0"/>
                        <a:t>: Christmas is a time when we celebrate the birth of Jesus. People give gifts, decorate trees, and spend time with family.</a:t>
                      </a:r>
                    </a:p>
                    <a:p>
                      <a:pPr marL="0" lvl="0" indent="0" algn="l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endParaRPr lang="en-GB" sz="1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lvl="0" indent="0" algn="l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endParaRPr lang="en-GB" sz="1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lvl="0" indent="0" algn="l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endParaRPr lang="en-GB" sz="1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lvl="0" indent="0" algn="l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endParaRPr lang="en-GB" sz="1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lvl="0" indent="0" algn="l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endParaRPr lang="en-GB" sz="1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lvl="0" indent="0" algn="l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endParaRPr lang="en-GB" sz="1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lvl="0" indent="0" algn="l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endParaRPr lang="en-GB" sz="1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lvl="0" indent="0" algn="l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GB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This is celebrated </a:t>
                      </a:r>
                      <a:r>
                        <a:rPr lang="en-GB" sz="120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 Winter.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Symbol" panose="05050102010706020507" pitchFamily="18" charset="2"/>
                        <a:buNone/>
                        <a:tabLst/>
                        <a:defRPr/>
                      </a:pPr>
                      <a:r>
                        <a:rPr lang="en-GB" sz="1200" b="1" dirty="0" smtClean="0"/>
                        <a:t>Easter</a:t>
                      </a:r>
                      <a:r>
                        <a:rPr lang="en-GB" sz="1200" dirty="0" smtClean="0"/>
                        <a:t>: Easter is a time when we celebrate the story of Jesus coming back to life. People often have egg hunts and eat chocolate eggs to celebrate.</a:t>
                      </a: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Symbol" panose="05050102010706020507" pitchFamily="18" charset="2"/>
                        <a:buNone/>
                        <a:tabLst/>
                        <a:defRPr/>
                      </a:pPr>
                      <a:endParaRPr lang="en-GB" sz="1200" dirty="0" smtClean="0"/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Symbol" panose="05050102010706020507" pitchFamily="18" charset="2"/>
                        <a:buNone/>
                        <a:tabLst/>
                        <a:defRPr/>
                      </a:pPr>
                      <a:endParaRPr lang="en-GB" sz="1200" dirty="0" smtClean="0"/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Symbol" panose="05050102010706020507" pitchFamily="18" charset="2"/>
                        <a:buNone/>
                        <a:tabLst/>
                        <a:defRPr/>
                      </a:pPr>
                      <a:endParaRPr lang="en-GB" sz="1200" dirty="0" smtClean="0"/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Symbol" panose="05050102010706020507" pitchFamily="18" charset="2"/>
                        <a:buNone/>
                        <a:tabLst/>
                        <a:defRPr/>
                      </a:pPr>
                      <a:endParaRPr lang="en-GB" sz="1200" dirty="0" smtClean="0"/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Symbol" panose="05050102010706020507" pitchFamily="18" charset="2"/>
                        <a:buNone/>
                        <a:tabLst/>
                        <a:defRPr/>
                      </a:pPr>
                      <a:endParaRPr lang="en-GB" sz="1200" dirty="0" smtClean="0"/>
                    </a:p>
                    <a:p>
                      <a:pPr marL="0" lvl="0" indent="0" algn="l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endParaRPr lang="en-GB" sz="1200" dirty="0" smtClean="0"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lvl="0" indent="0" algn="l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GB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This is celebrated </a:t>
                      </a:r>
                      <a:r>
                        <a:rPr lang="en-GB" sz="120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 Spring.</a:t>
                      </a:r>
                      <a:endParaRPr lang="en-GB" sz="1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Symbol" panose="05050102010706020507" pitchFamily="18" charset="2"/>
                        <a:buNone/>
                        <a:tabLst/>
                        <a:defRPr/>
                      </a:pPr>
                      <a:r>
                        <a:rPr lang="en-GB" sz="1200" b="1" dirty="0" smtClean="0"/>
                        <a:t>Harvest</a:t>
                      </a:r>
                      <a:r>
                        <a:rPr lang="en-GB" sz="1200" dirty="0" smtClean="0"/>
                        <a:t>: Harvest is when we say thank you for all the food that grows. People bring food to share with others.</a:t>
                      </a: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Symbol" panose="05050102010706020507" pitchFamily="18" charset="2"/>
                        <a:buNone/>
                        <a:tabLst/>
                        <a:defRPr/>
                      </a:pPr>
                      <a:endParaRPr lang="en-GB" sz="1200" dirty="0" smtClean="0"/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Symbol" panose="05050102010706020507" pitchFamily="18" charset="2"/>
                        <a:buNone/>
                        <a:tabLst/>
                        <a:defRPr/>
                      </a:pPr>
                      <a:endParaRPr lang="en-GB" sz="1200" dirty="0" smtClean="0"/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Symbol" panose="05050102010706020507" pitchFamily="18" charset="2"/>
                        <a:buNone/>
                        <a:tabLst/>
                        <a:defRPr/>
                      </a:pPr>
                      <a:endParaRPr lang="en-GB" sz="1200" dirty="0" smtClean="0"/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Symbol" panose="05050102010706020507" pitchFamily="18" charset="2"/>
                        <a:buNone/>
                        <a:tabLst/>
                        <a:defRPr/>
                      </a:pPr>
                      <a:endParaRPr lang="en-GB" sz="1200" dirty="0" smtClean="0"/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Symbol" panose="05050102010706020507" pitchFamily="18" charset="2"/>
                        <a:buNone/>
                        <a:tabLst/>
                        <a:defRPr/>
                      </a:pPr>
                      <a:endParaRPr lang="en-GB" sz="1200" dirty="0" smtClean="0"/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Symbol" panose="05050102010706020507" pitchFamily="18" charset="2"/>
                        <a:buNone/>
                        <a:tabLst/>
                        <a:defRPr/>
                      </a:pPr>
                      <a:endParaRPr lang="en-GB" sz="1200" dirty="0" smtClean="0"/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Symbol" panose="05050102010706020507" pitchFamily="18" charset="2"/>
                        <a:buNone/>
                        <a:tabLst/>
                        <a:defRPr/>
                      </a:pPr>
                      <a:endParaRPr lang="en-GB" sz="1200" dirty="0" smtClean="0"/>
                    </a:p>
                    <a:p>
                      <a:pPr marL="0" lvl="0" indent="0" algn="l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GB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This is celebrated in Autumn.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687867020"/>
                  </a:ext>
                </a:extLst>
              </a:tr>
            </a:tbl>
          </a:graphicData>
        </a:graphic>
      </p:graphicFrame>
      <p:graphicFrame>
        <p:nvGraphicFramePr>
          <p:cNvPr id="24" name="Table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3640617"/>
              </p:ext>
            </p:extLst>
          </p:nvPr>
        </p:nvGraphicFramePr>
        <p:xfrm>
          <a:off x="3786808" y="3961033"/>
          <a:ext cx="6819600" cy="3524614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704900">
                  <a:extLst>
                    <a:ext uri="{9D8B030D-6E8A-4147-A177-3AD203B41FA5}">
                      <a16:colId xmlns:a16="http://schemas.microsoft.com/office/drawing/2014/main" val="3429083064"/>
                    </a:ext>
                  </a:extLst>
                </a:gridCol>
                <a:gridCol w="1704900">
                  <a:extLst>
                    <a:ext uri="{9D8B030D-6E8A-4147-A177-3AD203B41FA5}">
                      <a16:colId xmlns:a16="http://schemas.microsoft.com/office/drawing/2014/main" val="1395251492"/>
                    </a:ext>
                  </a:extLst>
                </a:gridCol>
                <a:gridCol w="1704900">
                  <a:extLst>
                    <a:ext uri="{9D8B030D-6E8A-4147-A177-3AD203B41FA5}">
                      <a16:colId xmlns:a16="http://schemas.microsoft.com/office/drawing/2014/main" val="2218812520"/>
                    </a:ext>
                  </a:extLst>
                </a:gridCol>
                <a:gridCol w="1704900">
                  <a:extLst>
                    <a:ext uri="{9D8B030D-6E8A-4147-A177-3AD203B41FA5}">
                      <a16:colId xmlns:a16="http://schemas.microsoft.com/office/drawing/2014/main" val="970121869"/>
                    </a:ext>
                  </a:extLst>
                </a:gridCol>
              </a:tblGrid>
              <a:tr h="295639">
                <a:tc gridSpan="4">
                  <a:txBody>
                    <a:bodyPr/>
                    <a:lstStyle/>
                    <a:p>
                      <a:r>
                        <a:rPr lang="en-GB" sz="1200" dirty="0" smtClean="0"/>
                        <a:t>Festivals</a:t>
                      </a:r>
                      <a:r>
                        <a:rPr lang="en-GB" sz="1200" baseline="0" dirty="0" smtClean="0"/>
                        <a:t> in our community</a:t>
                      </a:r>
                      <a:endParaRPr lang="en-GB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23849257"/>
                  </a:ext>
                </a:extLst>
              </a:tr>
              <a:tr h="3207615"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GB" sz="1100" b="1" dirty="0" smtClean="0"/>
                        <a:t>Chinese New Year</a:t>
                      </a:r>
                      <a:r>
                        <a:rPr lang="en-GB" sz="1100" dirty="0" smtClean="0"/>
                        <a:t>: Chinese New Year is when people celebrate the new year with parades, dragon dances, and special meals. They wish each other good luck for the year ahead.</a:t>
                      </a:r>
                    </a:p>
                    <a:p>
                      <a:pPr marL="0" lvl="0" indent="0" algn="l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endParaRPr lang="en-GB" sz="11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lvl="0" indent="0" algn="l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endParaRPr lang="en-GB" sz="11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lvl="0" indent="0" algn="l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Symbol" panose="05050102010706020507" pitchFamily="18" charset="2"/>
                        <a:buNone/>
                        <a:tabLst/>
                        <a:defRPr/>
                      </a:pPr>
                      <a:r>
                        <a:rPr lang="en-GB" sz="1100" b="1" dirty="0" smtClean="0"/>
                        <a:t>Diwali</a:t>
                      </a:r>
                      <a:r>
                        <a:rPr lang="en-GB" sz="1100" dirty="0" smtClean="0"/>
                        <a:t>: Diwali is the Hindu “festival of lights” which celebrates the New Year. It is India’s most important holiday. Diwali is celebrated by Hindus in Britain and all over the world.</a:t>
                      </a: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Symbol" panose="05050102010706020507" pitchFamily="18" charset="2"/>
                        <a:buNone/>
                        <a:tabLst/>
                        <a:defRPr/>
                      </a:pPr>
                      <a:endParaRPr lang="en-GB" sz="1100" dirty="0" smtClean="0"/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Symbol" panose="05050102010706020507" pitchFamily="18" charset="2"/>
                        <a:buNone/>
                        <a:tabLst/>
                        <a:defRPr/>
                      </a:pPr>
                      <a:endParaRPr lang="en-GB" sz="1100" dirty="0" smtClean="0"/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Symbol" panose="05050102010706020507" pitchFamily="18" charset="2"/>
                        <a:buNone/>
                        <a:tabLst/>
                        <a:defRPr/>
                      </a:pPr>
                      <a:endParaRPr lang="en-GB" sz="1100" dirty="0" smtClean="0"/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Symbol" panose="05050102010706020507" pitchFamily="18" charset="2"/>
                        <a:buNone/>
                        <a:tabLst/>
                        <a:defRPr/>
                      </a:pPr>
                      <a:endParaRPr lang="en-GB" sz="1100" dirty="0" smtClean="0"/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Symbol" panose="05050102010706020507" pitchFamily="18" charset="2"/>
                        <a:buNone/>
                        <a:tabLst/>
                        <a:defRPr/>
                      </a:pPr>
                      <a:endParaRPr lang="en-GB" sz="1100" dirty="0" smtClean="0"/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Symbol" panose="05050102010706020507" pitchFamily="18" charset="2"/>
                        <a:buNone/>
                        <a:tabLst/>
                        <a:defRPr/>
                      </a:pPr>
                      <a:r>
                        <a:rPr lang="en-GB" sz="1100" dirty="0" smtClean="0"/>
                        <a:t>People celebrate with lights, fireworks, and sweets. It is about the victory of good over bad.</a:t>
                      </a:r>
                      <a:endParaRPr lang="en-GB" sz="11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lvl="0" indent="0" algn="l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endParaRPr lang="en-GB" sz="1100" b="1" dirty="0" smtClean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Symbol" panose="05050102010706020507" pitchFamily="18" charset="2"/>
                        <a:buNone/>
                        <a:tabLst/>
                        <a:defRPr/>
                      </a:pPr>
                      <a:r>
                        <a:rPr lang="en-GB" sz="1100" b="1" dirty="0" smtClean="0"/>
                        <a:t>Eid</a:t>
                      </a:r>
                      <a:r>
                        <a:rPr lang="en-GB" sz="1100" dirty="0" smtClean="0"/>
                        <a:t>: Eid al-</a:t>
                      </a:r>
                      <a:r>
                        <a:rPr lang="en-GB" sz="1100" dirty="0" err="1" smtClean="0"/>
                        <a:t>Fitr</a:t>
                      </a:r>
                      <a:r>
                        <a:rPr lang="en-GB" sz="1100" dirty="0" smtClean="0"/>
                        <a:t> is a Muslim festival where people give thanks, share food with family, and help those in need after a month of fasting.</a:t>
                      </a:r>
                      <a:endParaRPr lang="en-GB" sz="11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lvl="0" indent="0" algn="l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Symbol" panose="05050102010706020507" pitchFamily="18" charset="2"/>
                        <a:buNone/>
                        <a:tabLst/>
                        <a:defRPr/>
                      </a:pPr>
                      <a:r>
                        <a:rPr lang="en-GB" sz="11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Hanukkah</a:t>
                      </a:r>
                      <a:r>
                        <a:rPr lang="en-GB" sz="11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:</a:t>
                      </a:r>
                      <a:r>
                        <a:rPr lang="en-GB" sz="1100" b="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Hanukkah </a:t>
                      </a:r>
                      <a:r>
                        <a:rPr lang="en-GB" sz="11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or Chanukah is the Jewish festival of light.</a:t>
                      </a: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Symbol" panose="05050102010706020507" pitchFamily="18" charset="2"/>
                        <a:buNone/>
                        <a:tabLst/>
                        <a:defRPr/>
                      </a:pPr>
                      <a:r>
                        <a:rPr lang="en-GB" sz="11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Hanukkah celebrates one of the greatest miracles in Jewish history.</a:t>
                      </a: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Symbol" panose="05050102010706020507" pitchFamily="18" charset="2"/>
                        <a:buNone/>
                        <a:tabLst/>
                        <a:defRPr/>
                      </a:pPr>
                      <a:r>
                        <a:rPr lang="en-GB" sz="11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 menorah is a special type of candle. It is lit by Jewish people. One candle is lit for each day of the festival.</a:t>
                      </a:r>
                    </a:p>
                    <a:p>
                      <a:pPr marL="0" lvl="0" indent="0" algn="l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687867020"/>
                  </a:ext>
                </a:extLst>
              </a:tr>
            </a:tbl>
          </a:graphicData>
        </a:graphic>
      </p:graphicFrame>
      <p:graphicFrame>
        <p:nvGraphicFramePr>
          <p:cNvPr id="25" name="Table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68553514"/>
              </p:ext>
            </p:extLst>
          </p:nvPr>
        </p:nvGraphicFramePr>
        <p:xfrm>
          <a:off x="29396" y="3958240"/>
          <a:ext cx="3786808" cy="3432232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262269">
                  <a:extLst>
                    <a:ext uri="{9D8B030D-6E8A-4147-A177-3AD203B41FA5}">
                      <a16:colId xmlns:a16="http://schemas.microsoft.com/office/drawing/2014/main" val="3429083064"/>
                    </a:ext>
                  </a:extLst>
                </a:gridCol>
                <a:gridCol w="1262270">
                  <a:extLst>
                    <a:ext uri="{9D8B030D-6E8A-4147-A177-3AD203B41FA5}">
                      <a16:colId xmlns:a16="http://schemas.microsoft.com/office/drawing/2014/main" val="3638678195"/>
                    </a:ext>
                  </a:extLst>
                </a:gridCol>
                <a:gridCol w="1262269">
                  <a:extLst>
                    <a:ext uri="{9D8B030D-6E8A-4147-A177-3AD203B41FA5}">
                      <a16:colId xmlns:a16="http://schemas.microsoft.com/office/drawing/2014/main" val="2612189008"/>
                    </a:ext>
                  </a:extLst>
                </a:gridCol>
              </a:tblGrid>
              <a:tr h="300920">
                <a:tc gridSpan="3">
                  <a:txBody>
                    <a:bodyPr/>
                    <a:lstStyle/>
                    <a:p>
                      <a:r>
                        <a:rPr lang="en-GB" sz="1200" dirty="0" smtClean="0"/>
                        <a:t>Ways to celebrate:</a:t>
                      </a:r>
                      <a:endParaRPr lang="en-GB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23849257"/>
                  </a:ext>
                </a:extLst>
              </a:tr>
              <a:tr h="597958">
                <a:tc>
                  <a:txBody>
                    <a:bodyPr/>
                    <a:lstStyle/>
                    <a:p>
                      <a:pPr marL="0" lvl="0" indent="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GB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cards</a:t>
                      </a:r>
                    </a:p>
                    <a:p>
                      <a:pPr marL="0" lvl="0" indent="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endParaRPr lang="en-GB" sz="1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lvl="0" indent="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endParaRPr lang="en-GB" sz="1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lvl="0" indent="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endParaRPr lang="en-GB" sz="1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lvl="0" indent="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endParaRPr lang="en-GB" sz="1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lvl="0" indent="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lvl="0" indent="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GB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dancing </a:t>
                      </a:r>
                    </a:p>
                    <a:p>
                      <a:pPr marL="0" lvl="0" indent="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lvl="0" indent="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GB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decorations</a:t>
                      </a:r>
                    </a:p>
                    <a:p>
                      <a:pPr marL="0" lvl="0" indent="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646081861"/>
                  </a:ext>
                </a:extLst>
              </a:tr>
              <a:tr h="697693">
                <a:tc>
                  <a:txBody>
                    <a:bodyPr/>
                    <a:lstStyle/>
                    <a:p>
                      <a:pPr marL="0" lvl="0" indent="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GB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fireworks</a:t>
                      </a:r>
                    </a:p>
                    <a:p>
                      <a:pPr marL="0" lvl="0" indent="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endParaRPr lang="en-GB" sz="1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lvl="0" indent="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endParaRPr lang="en-GB" sz="1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lvl="0" indent="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endParaRPr lang="en-GB" sz="1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lvl="0" indent="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endParaRPr lang="en-GB" sz="1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lvl="0" indent="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GB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flowers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just" defTabSz="1007943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Symbol" panose="05050102010706020507" pitchFamily="18" charset="2"/>
                        <a:buNone/>
                        <a:tabLst/>
                        <a:defRPr/>
                      </a:pPr>
                      <a:r>
                        <a:rPr lang="en-GB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food and drinks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796840490"/>
                  </a:ext>
                </a:extLst>
              </a:tr>
              <a:tr h="597958">
                <a:tc>
                  <a:txBody>
                    <a:bodyPr/>
                    <a:lstStyle/>
                    <a:p>
                      <a:pPr marL="0" lvl="0" indent="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GB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gathering</a:t>
                      </a:r>
                      <a:endParaRPr lang="en-GB" sz="1200" baseline="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lvl="0" indent="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endParaRPr lang="en-GB" sz="1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lvl="0" indent="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endParaRPr lang="en-GB" sz="1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lvl="0" indent="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endParaRPr lang="en-GB" sz="1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lvl="0" indent="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lvl="0" indent="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GB" sz="120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party</a:t>
                      </a:r>
                    </a:p>
                    <a:p>
                      <a:pPr marL="0" lvl="0" indent="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just" defTabSz="1007943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Symbol" panose="05050102010706020507" pitchFamily="18" charset="2"/>
                        <a:buNone/>
                        <a:tabLst/>
                        <a:defRPr/>
                      </a:pPr>
                      <a:r>
                        <a:rPr lang="en-GB" sz="120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presents / gifts</a:t>
                      </a:r>
                    </a:p>
                    <a:p>
                      <a:pPr marL="0" lvl="0" indent="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018209529"/>
                  </a:ext>
                </a:extLst>
              </a:tr>
            </a:tbl>
          </a:graphicData>
        </a:graphic>
      </p:graphicFrame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461" y="-4252225"/>
            <a:ext cx="819150" cy="103822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81818" y="1955828"/>
            <a:ext cx="1745325" cy="1196794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76039" y="2106395"/>
            <a:ext cx="1796849" cy="1114046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21784" y="2109096"/>
            <a:ext cx="1742212" cy="1055886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562897" y="5704676"/>
            <a:ext cx="1367886" cy="891271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918760" y="5575851"/>
            <a:ext cx="1472873" cy="1541556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280194" y="5529866"/>
            <a:ext cx="1504950" cy="1905000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 rotWithShape="1">
          <a:blip r:embed="rId11"/>
          <a:srcRect t="20795"/>
          <a:stretch/>
        </p:blipFill>
        <p:spPr>
          <a:xfrm>
            <a:off x="9101458" y="6120598"/>
            <a:ext cx="1336897" cy="1314268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736258" y="2051678"/>
            <a:ext cx="1562100" cy="1781175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392291" y="6644897"/>
            <a:ext cx="1002226" cy="672622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2587594" y="4555898"/>
            <a:ext cx="1016890" cy="768123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19533" y="2207947"/>
            <a:ext cx="2014359" cy="1468636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159670" y="4437749"/>
            <a:ext cx="933652" cy="812457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207246" y="6721969"/>
            <a:ext cx="962993" cy="654177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1392291" y="4525814"/>
            <a:ext cx="940168" cy="724392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127948" y="5672536"/>
            <a:ext cx="976330" cy="669662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2708724" y="5771652"/>
            <a:ext cx="853604" cy="606694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2582146" y="6697426"/>
            <a:ext cx="911711" cy="606536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1450130" y="5672536"/>
            <a:ext cx="791076" cy="705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82735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9117F9-99A7-7EA5-FD47-08F0D69DD0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" name="Table 18">
            <a:extLst>
              <a:ext uri="{FF2B5EF4-FFF2-40B4-BE49-F238E27FC236}">
                <a16:creationId xmlns:a16="http://schemas.microsoft.com/office/drawing/2014/main" id="{BF3C4A02-4363-176B-66FA-ED2A2109274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6614036"/>
              </p:ext>
            </p:extLst>
          </p:nvPr>
        </p:nvGraphicFramePr>
        <p:xfrm>
          <a:off x="0" y="211911"/>
          <a:ext cx="10363201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363201">
                  <a:extLst>
                    <a:ext uri="{9D8B030D-6E8A-4147-A177-3AD203B41FA5}">
                      <a16:colId xmlns:a16="http://schemas.microsoft.com/office/drawing/2014/main" val="163758141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dirty="0" smtClean="0">
                          <a:solidFill>
                            <a:srgbClr val="000000"/>
                          </a:solidFill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 – Reception– Why do we have celebrations?</a:t>
                      </a:r>
                      <a:endParaRPr lang="en-GB" sz="1800" b="0" dirty="0">
                        <a:effectLst/>
                        <a:latin typeface="Aptos" panose="020B00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5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5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5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39269294"/>
                  </a:ext>
                </a:extLst>
              </a:tr>
            </a:tbl>
          </a:graphicData>
        </a:graphic>
      </p:graphicFrame>
      <p:sp>
        <p:nvSpPr>
          <p:cNvPr id="16" name="AutoShape 6" descr="KARMA YOGA: Good for Good's Sake on the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aphicFrame>
        <p:nvGraphicFramePr>
          <p:cNvPr id="27" name="Table 26">
            <a:extLst>
              <a:ext uri="{FF2B5EF4-FFF2-40B4-BE49-F238E27FC236}">
                <a16:creationId xmlns:a16="http://schemas.microsoft.com/office/drawing/2014/main" id="{8184707E-5B95-45D0-BF96-395E11559E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88428962"/>
              </p:ext>
            </p:extLst>
          </p:nvPr>
        </p:nvGraphicFramePr>
        <p:xfrm>
          <a:off x="43066" y="634266"/>
          <a:ext cx="10469064" cy="6452524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617266">
                  <a:extLst>
                    <a:ext uri="{9D8B030D-6E8A-4147-A177-3AD203B41FA5}">
                      <a16:colId xmlns:a16="http://schemas.microsoft.com/office/drawing/2014/main" val="1630223619"/>
                    </a:ext>
                  </a:extLst>
                </a:gridCol>
                <a:gridCol w="2617266">
                  <a:extLst>
                    <a:ext uri="{9D8B030D-6E8A-4147-A177-3AD203B41FA5}">
                      <a16:colId xmlns:a16="http://schemas.microsoft.com/office/drawing/2014/main" val="955675731"/>
                    </a:ext>
                  </a:extLst>
                </a:gridCol>
                <a:gridCol w="2617266">
                  <a:extLst>
                    <a:ext uri="{9D8B030D-6E8A-4147-A177-3AD203B41FA5}">
                      <a16:colId xmlns:a16="http://schemas.microsoft.com/office/drawing/2014/main" val="2599019525"/>
                    </a:ext>
                  </a:extLst>
                </a:gridCol>
                <a:gridCol w="2617266">
                  <a:extLst>
                    <a:ext uri="{9D8B030D-6E8A-4147-A177-3AD203B41FA5}">
                      <a16:colId xmlns:a16="http://schemas.microsoft.com/office/drawing/2014/main" val="480959060"/>
                    </a:ext>
                  </a:extLst>
                </a:gridCol>
              </a:tblGrid>
              <a:tr h="142041">
                <a:tc gridSpan="4">
                  <a:txBody>
                    <a:bodyPr/>
                    <a:lstStyle/>
                    <a:p>
                      <a:r>
                        <a:rPr lang="en-GB" sz="1200" dirty="0"/>
                        <a:t>Key Vocabulary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92632100"/>
                  </a:ext>
                </a:extLst>
              </a:tr>
              <a:tr h="1544550">
                <a:tc>
                  <a:txBody>
                    <a:bodyPr/>
                    <a:lstStyle/>
                    <a:p>
                      <a:r>
                        <a:rPr lang="en-GB" sz="120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noun</a:t>
                      </a: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: The day you were born, and each year we celebrate how old you are.</a:t>
                      </a: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noun</a:t>
                      </a: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en-GB" sz="1200" dirty="0" smtClean="0"/>
                        <a:t>A time when people come together to have fun and enjoy something special, like a birthday or a holiday</a:t>
                      </a: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noun</a:t>
                      </a: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: </a:t>
                      </a:r>
                      <a:r>
                        <a:rPr lang="en-GB" sz="1200" dirty="0" smtClean="0"/>
                        <a:t>A big celebration in China and other places to mark the start of a new year.</a:t>
                      </a: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noun</a:t>
                      </a: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: </a:t>
                      </a:r>
                      <a:r>
                        <a:rPr lang="en-GB" sz="1200" dirty="0" smtClean="0"/>
                        <a:t>A special day when Christians celebrate the birth of Jesus.</a:t>
                      </a: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73743771"/>
                  </a:ext>
                </a:extLst>
              </a:tr>
              <a:tr h="1544552">
                <a:tc>
                  <a:txBody>
                    <a:bodyPr/>
                    <a:lstStyle/>
                    <a:p>
                      <a:r>
                        <a:rPr lang="en-GB" sz="120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noun</a:t>
                      </a: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: </a:t>
                      </a:r>
                      <a:r>
                        <a:rPr lang="en-GB" sz="1200" dirty="0" smtClean="0"/>
                        <a:t>Something we use to make places look pretty for special occasions, like tinsel or balloons.</a:t>
                      </a: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noun</a:t>
                      </a: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: </a:t>
                      </a:r>
                      <a:r>
                        <a:rPr lang="en-GB" sz="1200" dirty="0" smtClean="0"/>
                        <a:t>A festival of lights in India and other places that celebrates the victory of good over evil.</a:t>
                      </a: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noun</a:t>
                      </a: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: A </a:t>
                      </a:r>
                      <a:r>
                        <a:rPr lang="en-GB" sz="1200" dirty="0" smtClean="0"/>
                        <a:t>Christian holiday to celebrate when Jesus came back to life after dying.</a:t>
                      </a: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noun</a:t>
                      </a: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: </a:t>
                      </a:r>
                      <a:r>
                        <a:rPr lang="en-GB" sz="1200" dirty="0" smtClean="0"/>
                        <a:t>A special celebration for Muslims that marks the end of Ramadan, a time of fasting.</a:t>
                      </a: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22071983"/>
                  </a:ext>
                </a:extLst>
              </a:tr>
              <a:tr h="1544552">
                <a:tc>
                  <a:txBody>
                    <a:bodyPr/>
                    <a:lstStyle/>
                    <a:p>
                      <a:r>
                        <a:rPr lang="en-GB" sz="120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noun</a:t>
                      </a: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: </a:t>
                      </a:r>
                      <a:r>
                        <a:rPr lang="en-GB" sz="1200" dirty="0" smtClean="0"/>
                        <a:t>A time of celebration with family and friends, often with music, food, and fun.</a:t>
                      </a: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en-GB" sz="120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noun</a:t>
                      </a: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: </a:t>
                      </a:r>
                      <a:r>
                        <a:rPr lang="en-GB" sz="1200" dirty="0" smtClean="0"/>
                        <a:t>Emotions like happy, sad, excited, or angry that we all have.</a:t>
                      </a: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noun</a:t>
                      </a: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: </a:t>
                      </a:r>
                      <a:r>
                        <a:rPr lang="en-GB" sz="1200" dirty="0" smtClean="0"/>
                        <a:t>Bright lights and loud sounds in the sky used to celebrate special occasions.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07907287"/>
                  </a:ext>
                </a:extLst>
              </a:tr>
              <a:tr h="1544550">
                <a:tc>
                  <a:txBody>
                    <a:bodyPr/>
                    <a:lstStyle/>
                    <a:p>
                      <a:r>
                        <a:rPr lang="en-GB" sz="120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noun</a:t>
                      </a: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: </a:t>
                      </a:r>
                      <a:r>
                        <a:rPr lang="en-GB" sz="1200" dirty="0" smtClean="0"/>
                        <a:t>Presents we give to people to show we care about them.</a:t>
                      </a: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noun</a:t>
                      </a: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: </a:t>
                      </a:r>
                      <a:r>
                        <a:rPr lang="en-GB" sz="1200" dirty="0" smtClean="0"/>
                        <a:t>A time when farmers collect the crops they have grown, and people give thanks for the food.</a:t>
                      </a: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noun</a:t>
                      </a: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: </a:t>
                      </a:r>
                      <a:r>
                        <a:rPr lang="en-GB" sz="1200" dirty="0" smtClean="0"/>
                        <a:t>A Jewish festival where people light candles to remember a miracle.</a:t>
                      </a: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noun</a:t>
                      </a: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: </a:t>
                      </a:r>
                      <a:r>
                        <a:rPr lang="en-GB" sz="1200" dirty="0" smtClean="0"/>
                        <a:t>A special ceremony where two people get married.</a:t>
                      </a: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24189924"/>
                  </a:ext>
                </a:extLst>
              </a:tr>
            </a:tbl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2308" y="918942"/>
            <a:ext cx="893951" cy="93720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1976" y="916020"/>
            <a:ext cx="973253" cy="77860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6493" y="4052058"/>
            <a:ext cx="735347" cy="80023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59973" y="4043148"/>
            <a:ext cx="713719" cy="82185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99582" y="4111114"/>
            <a:ext cx="598370" cy="79302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875205" y="4108031"/>
            <a:ext cx="612789" cy="75697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34750" y="2475521"/>
            <a:ext cx="958834" cy="84348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28470" y="5672360"/>
            <a:ext cx="641626" cy="77139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799153" y="5587447"/>
            <a:ext cx="764184" cy="76418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884260" y="2504358"/>
            <a:ext cx="598370" cy="78581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575000" y="2544511"/>
            <a:ext cx="627207" cy="807439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033768" y="5672360"/>
            <a:ext cx="929997" cy="677672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3581600" y="5657741"/>
            <a:ext cx="670463" cy="764184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8714842" y="944856"/>
            <a:ext cx="937207" cy="749766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6174662" y="2508465"/>
            <a:ext cx="648835" cy="764183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5731292" y="945211"/>
            <a:ext cx="1535577" cy="821858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DB855478-94E8-B24A-5C7C-E678E34A369D}"/>
              </a:ext>
            </a:extLst>
          </p:cNvPr>
          <p:cNvPicPr/>
          <p:nvPr/>
        </p:nvPicPr>
        <p:blipFill>
          <a:blip r:embed="rId18" cstate="print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ackgroundRemoval t="4828" b="96552" l="3974" r="99338">
                        <a14:foregroundMark x1="8609" y1="48966" x2="78146" y2="17241"/>
                        <a14:foregroundMark x1="78146" y1="17241" x2="23179" y2="73793"/>
                        <a14:foregroundMark x1="23179" y1="73793" x2="9272" y2="53103"/>
                        <a14:foregroundMark x1="7947" y1="55862" x2="11921" y2="75862"/>
                        <a14:foregroundMark x1="15232" y1="80690" x2="66887" y2="88966"/>
                        <a14:foregroundMark x1="66887" y1="88276" x2="99338" y2="56552"/>
                        <a14:foregroundMark x1="92715" y1="57931" x2="33113" y2="5517"/>
                        <a14:foregroundMark x1="33113" y1="5517" x2="16556" y2="80000"/>
                        <a14:foregroundMark x1="25166" y1="91034" x2="65563" y2="93103"/>
                        <a14:foregroundMark x1="67550" y1="93103" x2="36424" y2="93793"/>
                        <a14:foregroundMark x1="46358" y1="91724" x2="60265" y2="94483"/>
                        <a14:foregroundMark x1="60265" y1="96552" x2="38411" y2="93793"/>
                        <a14:foregroundMark x1="7285" y1="55862" x2="47020" y2="6897"/>
                        <a14:foregroundMark x1="47020" y1="6207" x2="98013" y2="48276"/>
                        <a14:foregroundMark x1="62252" y1="11724" x2="64901" y2="12414"/>
                        <a14:foregroundMark x1="64901" y1="11724" x2="43046" y2="11724"/>
                        <a14:foregroundMark x1="33113" y1="11724" x2="7285" y2="44828"/>
                        <a14:foregroundMark x1="5960" y1="53103" x2="3974" y2="44828"/>
                        <a14:foregroundMark x1="52318" y1="4828" x2="68874" y2="6207"/>
                        <a14:foregroundMark x1="71523" y1="12414" x2="82119" y2="1793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5050" y="59308"/>
            <a:ext cx="628650" cy="604678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8758097" y="4030431"/>
            <a:ext cx="850695" cy="8218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419146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4422</TotalTime>
  <Words>643</Words>
  <Application>Microsoft Office PowerPoint</Application>
  <PresentationFormat>Custom</PresentationFormat>
  <Paragraphs>81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9" baseType="lpstr">
      <vt:lpstr>Aptos</vt:lpstr>
      <vt:lpstr>Arial</vt:lpstr>
      <vt:lpstr>Calibri</vt:lpstr>
      <vt:lpstr>Calibri Light</vt:lpstr>
      <vt:lpstr>Symbol</vt:lpstr>
      <vt:lpstr>Times New Roman</vt:lpstr>
      <vt:lpstr>Office Theme</vt:lpstr>
      <vt:lpstr>PowerPoint Presentation</vt:lpstr>
      <vt:lpstr>PowerPoint Presentation</vt:lpstr>
    </vt:vector>
  </TitlesOfParts>
  <Company>Langshott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Rebeka Miah</dc:creator>
  <cp:lastModifiedBy>Rebeka Miah</cp:lastModifiedBy>
  <cp:revision>94</cp:revision>
  <cp:lastPrinted>2024-03-27T09:38:56Z</cp:lastPrinted>
  <dcterms:created xsi:type="dcterms:W3CDTF">2023-11-14T15:55:26Z</dcterms:created>
  <dcterms:modified xsi:type="dcterms:W3CDTF">2024-10-24T14:21:17Z</dcterms:modified>
</cp:coreProperties>
</file>