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1.wdp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FB1ADCD-C879-6C84-790A-D82D414A0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295906"/>
              </p:ext>
            </p:extLst>
          </p:nvPr>
        </p:nvGraphicFramePr>
        <p:xfrm>
          <a:off x="-1" y="19524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 – History </a:t>
                      </a:r>
                      <a:r>
                        <a:rPr lang="en-GB" sz="1800" b="0" baseline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Travel and Transport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386837" y="27508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EB349F10-9B65-40B9-B23B-A99A28D40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7" y="858461"/>
            <a:ext cx="5997460" cy="3528366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90254"/>
              </p:ext>
            </p:extLst>
          </p:nvPr>
        </p:nvGraphicFramePr>
        <p:xfrm>
          <a:off x="0" y="591482"/>
          <a:ext cx="6063381" cy="42344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63381">
                  <a:extLst>
                    <a:ext uri="{9D8B030D-6E8A-4147-A177-3AD203B41FA5}">
                      <a16:colId xmlns:a16="http://schemas.microsoft.com/office/drawing/2014/main" val="1277519952"/>
                    </a:ext>
                  </a:extLst>
                </a:gridCol>
              </a:tblGrid>
              <a:tr h="287312">
                <a:tc>
                  <a:txBody>
                    <a:bodyPr/>
                    <a:lstStyle/>
                    <a:p>
                      <a:r>
                        <a:rPr lang="en-GB" sz="1100" dirty="0"/>
                        <a:t>Timeline: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970463"/>
                  </a:ext>
                </a:extLst>
              </a:tr>
              <a:tr h="3824554"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897616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C0CAE4D1-E400-4119-B31B-4D9BB0E5C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844933"/>
              </p:ext>
            </p:extLst>
          </p:nvPr>
        </p:nvGraphicFramePr>
        <p:xfrm>
          <a:off x="24169" y="4788063"/>
          <a:ext cx="6036104" cy="202692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09026">
                  <a:extLst>
                    <a:ext uri="{9D8B030D-6E8A-4147-A177-3AD203B41FA5}">
                      <a16:colId xmlns:a16="http://schemas.microsoft.com/office/drawing/2014/main" val="1627832784"/>
                    </a:ext>
                  </a:extLst>
                </a:gridCol>
                <a:gridCol w="1509026">
                  <a:extLst>
                    <a:ext uri="{9D8B030D-6E8A-4147-A177-3AD203B41FA5}">
                      <a16:colId xmlns:a16="http://schemas.microsoft.com/office/drawing/2014/main" val="3140300211"/>
                    </a:ext>
                  </a:extLst>
                </a:gridCol>
                <a:gridCol w="1509026">
                  <a:extLst>
                    <a:ext uri="{9D8B030D-6E8A-4147-A177-3AD203B41FA5}">
                      <a16:colId xmlns:a16="http://schemas.microsoft.com/office/drawing/2014/main" val="3979229075"/>
                    </a:ext>
                  </a:extLst>
                </a:gridCol>
                <a:gridCol w="1509026">
                  <a:extLst>
                    <a:ext uri="{9D8B030D-6E8A-4147-A177-3AD203B41FA5}">
                      <a16:colId xmlns:a16="http://schemas.microsoft.com/office/drawing/2014/main" val="2045008900"/>
                    </a:ext>
                  </a:extLst>
                </a:gridCol>
              </a:tblGrid>
              <a:tr h="1995847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adjective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something from a long time ago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endParaRPr lang="en-GB" sz="12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1007943" rtl="0" eaLnBrk="1" latinLnBrk="0" hangingPunct="1"/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an old type of bicycle with one big wheel at the front and a small one at the back.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train that runs on steam power, using coal to move along tracks.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special boat that can travel underwater.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576720"/>
                  </a:ext>
                </a:extLst>
              </a:tr>
            </a:tbl>
          </a:graphicData>
        </a:graphic>
      </p:graphicFrame>
      <p:pic>
        <p:nvPicPr>
          <p:cNvPr id="58" name="Picture 57">
            <a:extLst>
              <a:ext uri="{FF2B5EF4-FFF2-40B4-BE49-F238E27FC236}">
                <a16:creationId xmlns:a16="http://schemas.microsoft.com/office/drawing/2014/main" id="{1F243227-F5AF-4EC3-9C27-1472BEABE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" y="967317"/>
            <a:ext cx="6023113" cy="3543458"/>
          </a:xfrm>
          <a:prstGeom prst="rect">
            <a:avLst/>
          </a:prstGeom>
        </p:spPr>
      </p:pic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B8BD029F-4B2F-4E59-836B-523BE9FF2C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685864"/>
              </p:ext>
            </p:extLst>
          </p:nvPr>
        </p:nvGraphicFramePr>
        <p:xfrm>
          <a:off x="6082327" y="858461"/>
          <a:ext cx="4582209" cy="595652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27403">
                  <a:extLst>
                    <a:ext uri="{9D8B030D-6E8A-4147-A177-3AD203B41FA5}">
                      <a16:colId xmlns:a16="http://schemas.microsoft.com/office/drawing/2014/main" val="2408463995"/>
                    </a:ext>
                  </a:extLst>
                </a:gridCol>
                <a:gridCol w="1527403">
                  <a:extLst>
                    <a:ext uri="{9D8B030D-6E8A-4147-A177-3AD203B41FA5}">
                      <a16:colId xmlns:a16="http://schemas.microsoft.com/office/drawing/2014/main" val="3718551272"/>
                    </a:ext>
                  </a:extLst>
                </a:gridCol>
                <a:gridCol w="1527403">
                  <a:extLst>
                    <a:ext uri="{9D8B030D-6E8A-4147-A177-3AD203B41FA5}">
                      <a16:colId xmlns:a16="http://schemas.microsoft.com/office/drawing/2014/main" val="4287261912"/>
                    </a:ext>
                  </a:extLst>
                </a:gridCol>
              </a:tblGrid>
              <a:tr h="1891992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vehicle that people drive to travel on roads.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two-wheeled horse-drawn vehicle is a cart.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5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5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large balloon that flies in the sky using hot air, carrying people in a basket.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298564"/>
                  </a:ext>
                </a:extLst>
              </a:tr>
              <a:tr h="205285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phrase</a:t>
                      </a:r>
                      <a:r>
                        <a:rPr lang="en-GB" sz="1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events or things that happened in the past, but people are still alive today to remember them.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adjective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something that is new or from the present time.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adjective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something that has been made or created recently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121954"/>
                  </a:ext>
                </a:extLst>
              </a:tr>
              <a:tr h="1997005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the way people or things move from one place to another, like cars, trains, and buses.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gerund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To go from </a:t>
                      </a:r>
                      <a:r>
                        <a:rPr lang="en-GB" sz="1200" b="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from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one place to another.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noun</a:t>
                      </a:r>
                      <a:r>
                        <a:rPr lang="en-GB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a large vehicle used to carry heavy things.</a:t>
                      </a: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531148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8C3951A9-CE90-4AA4-893D-961A9887E8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0921" y="1080146"/>
            <a:ext cx="1089754" cy="9525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924ECB2-645C-4447-A79A-E512B48B27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457" y="1049850"/>
            <a:ext cx="1044030" cy="9678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85D7912-7616-4B81-9A0B-3161B926BA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3205" y="1057470"/>
            <a:ext cx="1104996" cy="952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7EE656C-0859-407C-B810-4226E8E108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454" y="2950300"/>
            <a:ext cx="1051651" cy="9754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237D8B5-7070-4EE2-A5F9-1A4712B84F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6457" y="2927438"/>
            <a:ext cx="1044030" cy="9678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3148312-1FEB-439A-91BC-061670EB2A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3205" y="2927438"/>
            <a:ext cx="1188823" cy="99830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AAAC0B2-0800-4B06-B857-0B9EC33AC5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9972" y="4952503"/>
            <a:ext cx="1051651" cy="96020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53E5251-0C6F-4460-93E0-A9E8F13206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38468" y="5001981"/>
            <a:ext cx="1066892" cy="92972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DD7811F-8018-4E99-B7E9-D6FFFF0F711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61790" y="4971499"/>
            <a:ext cx="1051651" cy="96020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F82E897E-4D4F-4CA4-BFB2-0A0B966AFFE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68723" y="4990606"/>
            <a:ext cx="1074513" cy="9221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CA5767A-D636-4483-8AF8-DA61FDCD41F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20081" y="4986739"/>
            <a:ext cx="1089754" cy="96020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1DB14E2-E544-4544-900F-7EE58D6E266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1022" y="5012539"/>
            <a:ext cx="1112616" cy="93734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529218F-52C7-488C-B5C4-8280A915FCD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30483" y="5000920"/>
            <a:ext cx="1104996" cy="960203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49B7D74D-31EC-464D-9230-45753FDF946A}"/>
              </a:ext>
            </a:extLst>
          </p:cNvPr>
          <p:cNvSpPr txBox="1"/>
          <p:nvPr/>
        </p:nvSpPr>
        <p:spPr>
          <a:xfrm>
            <a:off x="2057986" y="7031553"/>
            <a:ext cx="6575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type of transport might you use to travel by air, land or water?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8C88F3A6-3149-428C-A910-909F063A8A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05451" y="6910052"/>
            <a:ext cx="2186362" cy="58368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9A3C41C-50FC-4043-8763-07ACED336CA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4169" y="6899698"/>
            <a:ext cx="2100535" cy="594043"/>
          </a:xfrm>
          <a:prstGeom prst="rect">
            <a:avLst/>
          </a:prstGeom>
        </p:spPr>
      </p:pic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FFE8E0FE-89C7-499B-A00B-520AAB7F2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96720"/>
              </p:ext>
            </p:extLst>
          </p:nvPr>
        </p:nvGraphicFramePr>
        <p:xfrm>
          <a:off x="6082330" y="591482"/>
          <a:ext cx="4582206" cy="3048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582206">
                  <a:extLst>
                    <a:ext uri="{9D8B030D-6E8A-4147-A177-3AD203B41FA5}">
                      <a16:colId xmlns:a16="http://schemas.microsoft.com/office/drawing/2014/main" val="14420162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l" defTabSz="1007943" rtl="0" eaLnBrk="1" latinLnBrk="0" hangingPunct="1"/>
                      <a:r>
                        <a:rPr lang="en-GB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201850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C35D8A5C-BA25-FB41-3B36-16890DA6492C}"/>
              </a:ext>
            </a:extLst>
          </p:cNvPr>
          <p:cNvPicPr/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1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FB1ADCD-C879-6C84-790A-D82D414A0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838070"/>
              </p:ext>
            </p:extLst>
          </p:nvPr>
        </p:nvGraphicFramePr>
        <p:xfrm>
          <a:off x="-1" y="19524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 – History </a:t>
                      </a:r>
                      <a:r>
                        <a:rPr lang="en-GB" sz="1800" b="0" baseline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Travel and Transport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C35D8A5C-BA25-FB41-3B36-16890DA6492C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86837" y="359517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-10623955" y="11847835"/>
            <a:ext cx="5343525" cy="29761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know who the Wright brothers were and how they contributed to national and global achievement.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know who George Stephenson was and his achievements.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recognise the impact of transport to people’s lives and how people use transport in different ways.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compare types of transportation, identifying similarities and differences.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explore developments of transport over time.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use a range of historical sources to make comparisons between transport past and present (photos/artefacts)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use a timeline to represent events in order.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build chronological skills and understanding by sequencing a few events, pictures and objects.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180192"/>
              </p:ext>
            </p:extLst>
          </p:nvPr>
        </p:nvGraphicFramePr>
        <p:xfrm>
          <a:off x="-1" y="628251"/>
          <a:ext cx="5069716" cy="685382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481732">
                  <a:extLst>
                    <a:ext uri="{9D8B030D-6E8A-4147-A177-3AD203B41FA5}">
                      <a16:colId xmlns:a16="http://schemas.microsoft.com/office/drawing/2014/main" val="2161774863"/>
                    </a:ext>
                  </a:extLst>
                </a:gridCol>
                <a:gridCol w="3587984">
                  <a:extLst>
                    <a:ext uri="{9D8B030D-6E8A-4147-A177-3AD203B41FA5}">
                      <a16:colId xmlns:a16="http://schemas.microsoft.com/office/drawing/2014/main" val="3727459200"/>
                    </a:ext>
                  </a:extLst>
                </a:gridCol>
              </a:tblGrid>
              <a:tr h="249056">
                <a:tc gridSpan="2">
                  <a:txBody>
                    <a:bodyPr/>
                    <a:lstStyle/>
                    <a:p>
                      <a:r>
                        <a:rPr lang="en-GB" sz="1100" dirty="0"/>
                        <a:t>The Wright brothers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462526"/>
                  </a:ext>
                </a:extLst>
              </a:tr>
              <a:tr h="834132">
                <a:tc gridSpan="2"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9705194"/>
                  </a:ext>
                </a:extLst>
              </a:tr>
              <a:tr h="834132">
                <a:tc>
                  <a:txBody>
                    <a:bodyPr/>
                    <a:lstStyle/>
                    <a:p>
                      <a:r>
                        <a:rPr lang="en-GB" sz="1100" b="1" dirty="0"/>
                        <a:t>Who were the Wright brothers?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Wilbur and Orville Wright were brothers who grew up in the United States.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They are famous for inventing and testing the first aeroplane.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418665"/>
                  </a:ext>
                </a:extLst>
              </a:tr>
              <a:tr h="1193388">
                <a:tc>
                  <a:txBody>
                    <a:bodyPr/>
                    <a:lstStyle/>
                    <a:p>
                      <a:r>
                        <a:rPr lang="en-GB" sz="1100" b="1" dirty="0"/>
                        <a:t>How did they become</a:t>
                      </a:r>
                      <a:r>
                        <a:rPr lang="en-GB" sz="1100" b="1" baseline="0" dirty="0"/>
                        <a:t> inventors?</a:t>
                      </a:r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Wilbur and Orville became interested in flying because of a toy helicopter their father gave them as children.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They were interested in birds and how they flew. This gave them the idea for the wings of their aeroplane.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Wright brothers also discovered how to make engines. This gave their aeroplane the power it needed to fly.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8750149"/>
                  </a:ext>
                </a:extLst>
              </a:tr>
              <a:tr h="1193388">
                <a:tc>
                  <a:txBody>
                    <a:bodyPr/>
                    <a:lstStyle/>
                    <a:p>
                      <a:r>
                        <a:rPr lang="en-GB" sz="1100" b="1" dirty="0"/>
                        <a:t>When was the first airplane flight?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first test flight was in December 1903 and the plane was called the Wright Flyer.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Wilbur tried to fly the plane but it did not work. They spent three days trying to fix it and waited for good weather to try again.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Orville flew the plane the second time.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This time it worked and the plane flew for 12 seconds.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190295"/>
                  </a:ext>
                </a:extLst>
              </a:tr>
              <a:tr h="1215978">
                <a:tc>
                  <a:txBody>
                    <a:bodyPr/>
                    <a:lstStyle/>
                    <a:p>
                      <a:r>
                        <a:rPr lang="en-GB" sz="1100" b="1" dirty="0"/>
                        <a:t>What happened after the first flight?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Flyer II was a new aircraft that the brothers invented. Wilbur flew this in November 1904 and the flight lasted for over five minutes.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They invented a plane which could fly for 39 minutes by 1905.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brothers went on to build planes for the army.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They also opened up a school to teach pilots to fly.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8093669"/>
                  </a:ext>
                </a:extLst>
              </a:tr>
              <a:tr h="533297">
                <a:tc>
                  <a:txBody>
                    <a:bodyPr/>
                    <a:lstStyle/>
                    <a:p>
                      <a:r>
                        <a:rPr lang="en-GB" sz="1100" b="1" dirty="0"/>
                        <a:t>Where is the Wright Flyer now?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Wright Flyer can be seen in the Smithsonian National Air and Space Museum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61101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408895"/>
              </p:ext>
            </p:extLst>
          </p:nvPr>
        </p:nvGraphicFramePr>
        <p:xfrm>
          <a:off x="5123725" y="628251"/>
          <a:ext cx="5402966" cy="682407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66077">
                  <a:extLst>
                    <a:ext uri="{9D8B030D-6E8A-4147-A177-3AD203B41FA5}">
                      <a16:colId xmlns:a16="http://schemas.microsoft.com/office/drawing/2014/main" val="2161774863"/>
                    </a:ext>
                  </a:extLst>
                </a:gridCol>
                <a:gridCol w="1278963">
                  <a:extLst>
                    <a:ext uri="{9D8B030D-6E8A-4147-A177-3AD203B41FA5}">
                      <a16:colId xmlns:a16="http://schemas.microsoft.com/office/drawing/2014/main" val="372747036"/>
                    </a:ext>
                  </a:extLst>
                </a:gridCol>
                <a:gridCol w="1278963">
                  <a:extLst>
                    <a:ext uri="{9D8B030D-6E8A-4147-A177-3AD203B41FA5}">
                      <a16:colId xmlns:a16="http://schemas.microsoft.com/office/drawing/2014/main" val="2475167692"/>
                    </a:ext>
                  </a:extLst>
                </a:gridCol>
                <a:gridCol w="1278963">
                  <a:extLst>
                    <a:ext uri="{9D8B030D-6E8A-4147-A177-3AD203B41FA5}">
                      <a16:colId xmlns:a16="http://schemas.microsoft.com/office/drawing/2014/main" val="1500711565"/>
                    </a:ext>
                  </a:extLst>
                </a:gridCol>
              </a:tblGrid>
              <a:tr h="252062">
                <a:tc gridSpan="4">
                  <a:txBody>
                    <a:bodyPr/>
                    <a:lstStyle/>
                    <a:p>
                      <a:r>
                        <a:rPr lang="en-GB" sz="1100" dirty="0"/>
                        <a:t>George Stephenson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462526"/>
                  </a:ext>
                </a:extLst>
              </a:tr>
              <a:tr h="1354164">
                <a:tc gridSpan="4"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427378"/>
                  </a:ext>
                </a:extLst>
              </a:tr>
              <a:tr h="578259">
                <a:tc>
                  <a:txBody>
                    <a:bodyPr/>
                    <a:lstStyle/>
                    <a:p>
                      <a:r>
                        <a:rPr lang="en-GB" sz="1100" b="1" dirty="0"/>
                        <a:t>What was his early life like?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George was born in 1781</a:t>
                      </a:r>
                      <a:r>
                        <a:rPr lang="en-GB" sz="1100" baseline="0" dirty="0"/>
                        <a:t> in Northumberland, England.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He didn’t go to school and he worked in a coal mine from young age.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418665"/>
                  </a:ext>
                </a:extLst>
              </a:tr>
              <a:tr h="601826">
                <a:tc>
                  <a:txBody>
                    <a:bodyPr/>
                    <a:lstStyle/>
                    <a:p>
                      <a:r>
                        <a:rPr lang="en-GB" sz="1100" b="1" dirty="0"/>
                        <a:t>What work did he do?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100" dirty="0"/>
                        <a:t>George learned how to read and write when he became</a:t>
                      </a:r>
                      <a:r>
                        <a:rPr lang="en-GB" sz="1100" baseline="0" dirty="0"/>
                        <a:t> an adult. He earner money by: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Fixing clocks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Mending shoes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Being a railway mechanic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4671960"/>
                  </a:ext>
                </a:extLst>
              </a:tr>
              <a:tr h="569417">
                <a:tc>
                  <a:txBody>
                    <a:bodyPr/>
                    <a:lstStyle/>
                    <a:p>
                      <a:r>
                        <a:rPr lang="en-GB" sz="1100" b="1" dirty="0"/>
                        <a:t>How did he contribute to railways?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 1820, George started building the first railway that would not be powered by animals.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At 8 miles (13km) in length, the Hetton colliery railway was opened in 1822.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380197"/>
                  </a:ext>
                </a:extLst>
              </a:tr>
              <a:tr h="252062">
                <a:tc rowSpan="3">
                  <a:txBody>
                    <a:bodyPr/>
                    <a:lstStyle/>
                    <a:p>
                      <a:r>
                        <a:rPr lang="en-GB" sz="1100" b="1" dirty="0"/>
                        <a:t>What engines did he build?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Blucher</a:t>
                      </a:r>
                      <a:endParaRPr lang="en-GB" sz="11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/>
                        <a:t>Date: 1814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/>
                        <a:t>Speed: 4 mph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730830"/>
                  </a:ext>
                </a:extLst>
              </a:tr>
              <a:tr h="252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Locomotion No1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Date:1825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Speed: 15 mph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1249772"/>
                  </a:ext>
                </a:extLst>
              </a:tr>
              <a:tr h="25206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Rocket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Date: 1829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Speed:</a:t>
                      </a:r>
                      <a:r>
                        <a:rPr lang="en-GB" sz="1100" baseline="0" dirty="0"/>
                        <a:t> 30 mph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1397477"/>
                  </a:ext>
                </a:extLst>
              </a:tr>
              <a:tr h="1556852">
                <a:tc>
                  <a:txBody>
                    <a:bodyPr/>
                    <a:lstStyle/>
                    <a:p>
                      <a:r>
                        <a:rPr lang="en-GB" sz="1100" b="1" dirty="0"/>
                        <a:t>What</a:t>
                      </a:r>
                      <a:r>
                        <a:rPr lang="en-GB" sz="1100" b="1" baseline="0" dirty="0"/>
                        <a:t> was the story of the rocket?</a:t>
                      </a:r>
                      <a:endParaRPr lang="en-GB" sz="1100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After the first public railway for passengers opened in 1825, a competition was held in 1829</a:t>
                      </a:r>
                      <a:r>
                        <a:rPr lang="en-GB" sz="1100" baseline="0" dirty="0"/>
                        <a:t> to find the best way to pull trains over long distances.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George and his son Robert entered the competition with their steam locomotive, Rocket.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Rocket reached an impressive top speed of 30 mph and won.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The clever design of Rocket was an important step forward in rail travel.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He is known as the ‘Father of Railways’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6108195"/>
                  </a:ext>
                </a:extLst>
              </a:tr>
              <a:tr h="547392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Where is the Rocket now?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Rocket can</a:t>
                      </a:r>
                      <a:r>
                        <a:rPr lang="en-GB" sz="1100" baseline="0" dirty="0"/>
                        <a:t> be seen at the Locomotion Museum in </a:t>
                      </a:r>
                      <a:r>
                        <a:rPr lang="en-GB" sz="1100" baseline="0" dirty="0" err="1"/>
                        <a:t>Shildon</a:t>
                      </a:r>
                      <a:r>
                        <a:rPr lang="en-GB" sz="1100" baseline="0" dirty="0"/>
                        <a:t>, County Durham.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625007"/>
                  </a:ext>
                </a:extLst>
              </a:tr>
            </a:tbl>
          </a:graphicData>
        </a:graphic>
      </p:graphicFrame>
      <p:pic>
        <p:nvPicPr>
          <p:cNvPr id="1026" name="Picture 2" descr="1903 The Wright Brothers | National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87" y="995424"/>
            <a:ext cx="2176689" cy="121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rst flight with the Wright Brothers through rare photographs, 1902-1909 -  Rare Historical Photo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86" y="995424"/>
            <a:ext cx="1461567" cy="121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George Stephens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6116" y="995424"/>
            <a:ext cx="1034012" cy="1202681"/>
          </a:xfrm>
          <a:prstGeom prst="rect">
            <a:avLst/>
          </a:prstGeom>
        </p:spPr>
      </p:pic>
      <p:pic>
        <p:nvPicPr>
          <p:cNvPr id="1038" name="Picture 14" descr="Stephenson's Rocket - World History Encycloped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138" y="995424"/>
            <a:ext cx="1328583" cy="117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16" descr="Stephenson's Rocket - Wikiped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8" descr="Close up of Stephenson's Rocket 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1B3D90-0270-4EFE-8D02-99FDDD2F11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375" y="3689514"/>
            <a:ext cx="666808" cy="636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7B8F2A-8C8D-4DDA-AEDA-39ADC8D9BD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8644" y="5846096"/>
            <a:ext cx="739755" cy="73507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6D5AA8-CDBA-4C64-86E5-75D888C898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298" y="4879359"/>
            <a:ext cx="666808" cy="55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668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650</TotalTime>
  <Words>850</Words>
  <Application>Microsoft Office PowerPoint</Application>
  <PresentationFormat>Custom</PresentationFormat>
  <Paragraphs>193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Rebeka Miah</cp:lastModifiedBy>
  <cp:revision>68</cp:revision>
  <dcterms:created xsi:type="dcterms:W3CDTF">2023-11-14T15:55:26Z</dcterms:created>
  <dcterms:modified xsi:type="dcterms:W3CDTF">2025-02-06T10:39:09Z</dcterms:modified>
</cp:coreProperties>
</file>