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0" r:id="rId2"/>
    <p:sldId id="261" r:id="rId3"/>
  </p:sldIdLst>
  <p:sldSz cx="10691813" cy="7559675"/>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DDC83"/>
    <a:srgbClr val="71AD47"/>
    <a:srgbClr val="D6E3D0"/>
    <a:srgbClr val="EBF2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73" autoAdjust="0"/>
    <p:restoredTop sz="94660"/>
  </p:normalViewPr>
  <p:slideViewPr>
    <p:cSldViewPr snapToGrid="0">
      <p:cViewPr varScale="1">
        <p:scale>
          <a:sx n="80" d="100"/>
          <a:sy n="80" d="100"/>
        </p:scale>
        <p:origin x="1022"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US"/>
              <a:t>Click to edit Master title style</a:t>
            </a:r>
            <a:endParaRPr lang="en-US" dirty="0"/>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05/12/2024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854937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05/12/2024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932088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US"/>
              <a:t>Click to edit Master title style</a:t>
            </a:r>
            <a:endParaRPr lang="en-US" dirty="0"/>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27EDFDB-0701-4A33-9029-D098F58747C5}" type="datetimeFigureOut">
              <a:rPr lang="en-GB" smtClean="0"/>
              <a:t>05/12/2024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4242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5062"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412730"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27EDFDB-0701-4A33-9029-D098F58747C5}" type="datetimeFigureOut">
              <a:rPr lang="en-GB" smtClean="0"/>
              <a:t>05/12/2024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219111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27EDFDB-0701-4A33-9029-D098F58747C5}" type="datetimeFigureOut">
              <a:rPr lang="en-GB" smtClean="0"/>
              <a:t>05/12/2024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614213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27EDFDB-0701-4A33-9029-D098F58747C5}" type="datetimeFigureOut">
              <a:rPr lang="en-GB" smtClean="0"/>
              <a:t>05/12/2024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58168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7EDFDB-0701-4A33-9029-D098F58747C5}" type="datetimeFigureOut">
              <a:rPr lang="en-GB" smtClean="0"/>
              <a:t>05/12/2024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64336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05/12/2024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5524989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US"/>
              <a:t>Click icon to add picture</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05/12/2024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03890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05/12/2024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5454030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05/12/2024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010498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927EDFDB-0701-4A33-9029-D098F58747C5}" type="datetimeFigureOut">
              <a:rPr lang="en-GB" smtClean="0"/>
              <a:t>05/12/2024</a:t>
            </a:fld>
            <a:endParaRPr lang="en-GB"/>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E1DD2D32-775F-40A9-AEC5-4F2762A3335C}" type="slidenum">
              <a:rPr lang="en-GB" smtClean="0"/>
              <a:t>‹#›</a:t>
            </a:fld>
            <a:endParaRPr lang="en-GB"/>
          </a:p>
        </p:txBody>
      </p:sp>
    </p:spTree>
    <p:extLst>
      <p:ext uri="{BB962C8B-B14F-4D97-AF65-F5344CB8AC3E}">
        <p14:creationId xmlns:p14="http://schemas.microsoft.com/office/powerpoint/2010/main" val="30796518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7" name="Table 16">
            <a:extLst>
              <a:ext uri="{FF2B5EF4-FFF2-40B4-BE49-F238E27FC236}">
                <a16:creationId xmlns:a16="http://schemas.microsoft.com/office/drawing/2014/main" id="{8184707E-5B95-45D0-BF96-395E11559E30}"/>
              </a:ext>
            </a:extLst>
          </p:cNvPr>
          <p:cNvGraphicFramePr>
            <a:graphicFrameLocks noGrp="1"/>
          </p:cNvGraphicFramePr>
          <p:nvPr>
            <p:extLst>
              <p:ext uri="{D42A27DB-BD31-4B8C-83A1-F6EECF244321}">
                <p14:modId xmlns:p14="http://schemas.microsoft.com/office/powerpoint/2010/main" val="1403785854"/>
              </p:ext>
            </p:extLst>
          </p:nvPr>
        </p:nvGraphicFramePr>
        <p:xfrm>
          <a:off x="6662831" y="588989"/>
          <a:ext cx="3958716" cy="2863115"/>
        </p:xfrm>
        <a:graphic>
          <a:graphicData uri="http://schemas.openxmlformats.org/drawingml/2006/table">
            <a:tbl>
              <a:tblPr firstRow="1" bandRow="1">
                <a:tableStyleId>{93296810-A885-4BE3-A3E7-6D5BEEA58F35}</a:tableStyleId>
              </a:tblPr>
              <a:tblGrid>
                <a:gridCol w="963979">
                  <a:extLst>
                    <a:ext uri="{9D8B030D-6E8A-4147-A177-3AD203B41FA5}">
                      <a16:colId xmlns:a16="http://schemas.microsoft.com/office/drawing/2014/main" val="1630223619"/>
                    </a:ext>
                  </a:extLst>
                </a:gridCol>
                <a:gridCol w="2994737">
                  <a:extLst>
                    <a:ext uri="{9D8B030D-6E8A-4147-A177-3AD203B41FA5}">
                      <a16:colId xmlns:a16="http://schemas.microsoft.com/office/drawing/2014/main" val="1922709769"/>
                    </a:ext>
                  </a:extLst>
                </a:gridCol>
              </a:tblGrid>
              <a:tr h="225263">
                <a:tc gridSpan="2">
                  <a:txBody>
                    <a:bodyPr/>
                    <a:lstStyle/>
                    <a:p>
                      <a:r>
                        <a:rPr lang="en-GB" sz="1200" dirty="0"/>
                        <a:t>Key Vocabulary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tc hMerge="1">
                  <a:txBody>
                    <a:bodyPr/>
                    <a:lstStyle/>
                    <a:p>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extLst>
                  <a:ext uri="{0D108BD9-81ED-4DB2-BD59-A6C34878D82A}">
                    <a16:rowId xmlns:a16="http://schemas.microsoft.com/office/drawing/2014/main" val="3292632100"/>
                  </a:ext>
                </a:extLst>
              </a:tr>
              <a:tr h="488071">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i="0" kern="1200" dirty="0" smtClean="0">
                          <a:solidFill>
                            <a:schemeClr val="dk1"/>
                          </a:solidFill>
                          <a:latin typeface="+mn-lt"/>
                          <a:ea typeface="+mn-ea"/>
                          <a:cs typeface="+mn-cs"/>
                        </a:rPr>
                        <a:t>The fall</a:t>
                      </a: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100" i="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i="1" dirty="0" smtClean="0"/>
                        <a:t>noun</a:t>
                      </a:r>
                      <a:r>
                        <a:rPr lang="en-GB" sz="1100" dirty="0" smtClean="0"/>
                        <a:t>. When Adam and Eve disobeyed God, all creation was affected by their choice</a:t>
                      </a:r>
                      <a:r>
                        <a:rPr lang="en-GB" sz="1100" baseline="0" dirty="0" smtClean="0"/>
                        <a:t> and they fell away from the perfect relation with God.</a:t>
                      </a:r>
                      <a:endParaRPr lang="en-GB" sz="1100" kern="1200" dirty="0" smtClean="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489766578"/>
                  </a:ext>
                </a:extLst>
              </a:tr>
              <a:tr h="212749">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i="0" kern="1200" dirty="0" smtClean="0">
                          <a:solidFill>
                            <a:schemeClr val="dk1"/>
                          </a:solidFill>
                          <a:latin typeface="+mn-lt"/>
                          <a:ea typeface="+mn-ea"/>
                          <a:cs typeface="+mn-cs"/>
                        </a:rPr>
                        <a:t>free will</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i="1" kern="1200" dirty="0" smtClean="0">
                          <a:solidFill>
                            <a:schemeClr val="dk1"/>
                          </a:solidFill>
                          <a:latin typeface="+mn-lt"/>
                          <a:ea typeface="+mn-ea"/>
                          <a:cs typeface="+mn-cs"/>
                        </a:rPr>
                        <a:t>noun. </a:t>
                      </a:r>
                      <a:r>
                        <a:rPr lang="en-GB" sz="1100" i="0" kern="1200" dirty="0" smtClean="0">
                          <a:solidFill>
                            <a:schemeClr val="dk1"/>
                          </a:solidFill>
                          <a:latin typeface="+mn-lt"/>
                          <a:ea typeface="+mn-ea"/>
                          <a:cs typeface="+mn-cs"/>
                        </a:rPr>
                        <a:t>being able to make one’s own choice.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73743771"/>
                  </a:ext>
                </a:extLst>
              </a:tr>
              <a:tr h="35041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i="0" kern="1200" dirty="0" smtClean="0">
                          <a:solidFill>
                            <a:schemeClr val="dk1"/>
                          </a:solidFill>
                          <a:latin typeface="+mn-lt"/>
                          <a:ea typeface="+mn-ea"/>
                          <a:cs typeface="+mn-cs"/>
                        </a:rPr>
                        <a:t>genesis</a:t>
                      </a:r>
                      <a:endParaRPr lang="en-GB" sz="1100" i="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i="1" kern="1200" dirty="0" smtClean="0">
                          <a:solidFill>
                            <a:schemeClr val="dk1"/>
                          </a:solidFill>
                          <a:latin typeface="+mn-lt"/>
                          <a:ea typeface="+mn-ea"/>
                          <a:cs typeface="+mn-cs"/>
                        </a:rPr>
                        <a:t>noun. </a:t>
                      </a:r>
                      <a:r>
                        <a:rPr lang="en-GB" sz="1100" i="0" kern="1200" dirty="0" smtClean="0">
                          <a:solidFill>
                            <a:schemeClr val="dk1"/>
                          </a:solidFill>
                          <a:latin typeface="+mn-lt"/>
                          <a:ea typeface="+mn-ea"/>
                          <a:cs typeface="+mn-cs"/>
                        </a:rPr>
                        <a:t>the origin or mode of formation of something. A book in the Bible.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599902591"/>
                  </a:ext>
                </a:extLst>
              </a:tr>
              <a:tr h="212749">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i="0" kern="1200" dirty="0" smtClean="0">
                          <a:solidFill>
                            <a:schemeClr val="dk1"/>
                          </a:solidFill>
                          <a:latin typeface="+mn-lt"/>
                          <a:ea typeface="+mn-ea"/>
                          <a:cs typeface="+mn-cs"/>
                        </a:rPr>
                        <a:t>humanity</a:t>
                      </a:r>
                      <a:endParaRPr lang="en-GB" sz="1100" i="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i="1" kern="1200" dirty="0" smtClean="0">
                          <a:solidFill>
                            <a:schemeClr val="dk1"/>
                          </a:solidFill>
                          <a:latin typeface="+mn-lt"/>
                          <a:ea typeface="+mn-ea"/>
                          <a:cs typeface="+mn-cs"/>
                        </a:rPr>
                        <a:t>noun. </a:t>
                      </a:r>
                      <a:r>
                        <a:rPr lang="en-GB" sz="1100" i="0" kern="1200" dirty="0" smtClean="0">
                          <a:solidFill>
                            <a:schemeClr val="dk1"/>
                          </a:solidFill>
                          <a:latin typeface="+mn-lt"/>
                          <a:ea typeface="+mn-ea"/>
                          <a:cs typeface="+mn-cs"/>
                        </a:rPr>
                        <a:t>human beings collectively.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663338563"/>
                  </a:ext>
                </a:extLst>
              </a:tr>
              <a:tr h="488071">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i="0" kern="1200" dirty="0" smtClean="0">
                          <a:solidFill>
                            <a:schemeClr val="dk1"/>
                          </a:solidFill>
                          <a:latin typeface="+mn-lt"/>
                          <a:ea typeface="+mn-ea"/>
                          <a:cs typeface="+mn-cs"/>
                        </a:rPr>
                        <a:t>responsibility</a:t>
                      </a: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100" i="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i="1" kern="1200" dirty="0" smtClean="0">
                          <a:solidFill>
                            <a:schemeClr val="dk1"/>
                          </a:solidFill>
                          <a:latin typeface="+mn-lt"/>
                          <a:ea typeface="+mn-ea"/>
                          <a:cs typeface="+mn-cs"/>
                        </a:rPr>
                        <a:t>noun. </a:t>
                      </a:r>
                      <a:r>
                        <a:rPr lang="en-GB" sz="1100" i="0" kern="1200" dirty="0" smtClean="0">
                          <a:solidFill>
                            <a:schemeClr val="dk1"/>
                          </a:solidFill>
                          <a:latin typeface="+mn-lt"/>
                          <a:ea typeface="+mn-ea"/>
                          <a:cs typeface="+mn-cs"/>
                        </a:rPr>
                        <a:t>the state or fact of having a duty to deal with something or of having control over someone.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087510914"/>
                  </a:ext>
                </a:extLst>
              </a:tr>
              <a:tr h="455195">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i="0" kern="1200" dirty="0" smtClean="0">
                          <a:solidFill>
                            <a:schemeClr val="dk1"/>
                          </a:solidFill>
                          <a:latin typeface="+mn-lt"/>
                          <a:ea typeface="+mn-ea"/>
                          <a:cs typeface="+mn-cs"/>
                        </a:rPr>
                        <a:t>suffering</a:t>
                      </a:r>
                      <a:endParaRPr lang="en-GB" sz="1100" i="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i="1" kern="1200" dirty="0" smtClean="0">
                          <a:solidFill>
                            <a:schemeClr val="dk1"/>
                          </a:solidFill>
                          <a:latin typeface="+mn-lt"/>
                          <a:ea typeface="+mn-ea"/>
                          <a:cs typeface="+mn-cs"/>
                        </a:rPr>
                        <a:t>noun. </a:t>
                      </a:r>
                      <a:r>
                        <a:rPr lang="en-GB" sz="1100" i="0" kern="1200" dirty="0" smtClean="0">
                          <a:solidFill>
                            <a:schemeClr val="dk1"/>
                          </a:solidFill>
                          <a:latin typeface="+mn-lt"/>
                          <a:ea typeface="+mn-ea"/>
                          <a:cs typeface="+mn-cs"/>
                        </a:rPr>
                        <a:t>the state of undergoing pain, distress, or hardship.</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842612534"/>
                  </a:ext>
                </a:extLst>
              </a:tr>
            </a:tbl>
          </a:graphicData>
        </a:graphic>
      </p:graphicFrame>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3278015515"/>
              </p:ext>
            </p:extLst>
          </p:nvPr>
        </p:nvGraphicFramePr>
        <p:xfrm>
          <a:off x="0" y="154398"/>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RE – Y6 – Christianity – What do</a:t>
                      </a:r>
                      <a:r>
                        <a:rPr lang="en-GB" sz="1800" b="0" baseline="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 Christians believe about creation?</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pic>
        <p:nvPicPr>
          <p:cNvPr id="20" name="Picture 19">
            <a:extLst>
              <a:ext uri="{FF2B5EF4-FFF2-40B4-BE49-F238E27FC236}">
                <a16:creationId xmlns:a16="http://schemas.microsoft.com/office/drawing/2014/main" id="{DB855478-94E8-B24A-5C7C-E678E34A369D}"/>
              </a:ext>
            </a:extLst>
          </p:cNvPr>
          <p:cNvPicPr/>
          <p:nvPr/>
        </p:nvPicPr>
        <p:blipFill>
          <a:blip r:embed="rId2" cstate="print">
            <a:extLst>
              <a:ext uri="{BEBA8EAE-BF5A-486C-A8C5-ECC9F3942E4B}">
                <a14:imgProps xmlns:a14="http://schemas.microsoft.com/office/drawing/2010/main">
                  <a14:imgLayer r:embed="rId3">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31402" y="58699"/>
            <a:ext cx="628650" cy="604678"/>
          </a:xfrm>
          <a:prstGeom prst="rect">
            <a:avLst/>
          </a:prstGeom>
        </p:spPr>
      </p:pic>
      <p:sp>
        <p:nvSpPr>
          <p:cNvPr id="16" name="AutoShape 6" descr="KARMA YOGA: Good for Good's Sake on the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aphicFrame>
        <p:nvGraphicFramePr>
          <p:cNvPr id="8" name="Table 7"/>
          <p:cNvGraphicFramePr>
            <a:graphicFrameLocks noGrp="1"/>
          </p:cNvGraphicFramePr>
          <p:nvPr>
            <p:extLst>
              <p:ext uri="{D42A27DB-BD31-4B8C-83A1-F6EECF244321}">
                <p14:modId xmlns:p14="http://schemas.microsoft.com/office/powerpoint/2010/main" val="3534222468"/>
              </p:ext>
            </p:extLst>
          </p:nvPr>
        </p:nvGraphicFramePr>
        <p:xfrm>
          <a:off x="27328" y="588989"/>
          <a:ext cx="6590963" cy="2194560"/>
        </p:xfrm>
        <a:graphic>
          <a:graphicData uri="http://schemas.openxmlformats.org/drawingml/2006/table">
            <a:tbl>
              <a:tblPr firstRow="1" bandRow="1">
                <a:tableStyleId>{93296810-A885-4BE3-A3E7-6D5BEEA58F35}</a:tableStyleId>
              </a:tblPr>
              <a:tblGrid>
                <a:gridCol w="6590963">
                  <a:extLst>
                    <a:ext uri="{9D8B030D-6E8A-4147-A177-3AD203B41FA5}">
                      <a16:colId xmlns:a16="http://schemas.microsoft.com/office/drawing/2014/main" val="3831308595"/>
                    </a:ext>
                  </a:extLst>
                </a:gridCol>
              </a:tblGrid>
              <a:tr h="0">
                <a:tc>
                  <a:txBody>
                    <a:bodyPr/>
                    <a:lstStyle/>
                    <a:p>
                      <a:r>
                        <a:rPr lang="en-GB" sz="1100" dirty="0" smtClean="0"/>
                        <a:t>Human’s role in Creation:</a:t>
                      </a:r>
                      <a:endParaRPr lang="en-GB" sz="1100" dirty="0"/>
                    </a:p>
                  </a:txBody>
                  <a:tcPr/>
                </a:tc>
                <a:extLst>
                  <a:ext uri="{0D108BD9-81ED-4DB2-BD59-A6C34878D82A}">
                    <a16:rowId xmlns:a16="http://schemas.microsoft.com/office/drawing/2014/main" val="1937740155"/>
                  </a:ext>
                </a:extLst>
              </a:tr>
              <a:tr h="370840">
                <a:tc>
                  <a:txBody>
                    <a:bodyPr/>
                    <a:lstStyle/>
                    <a:p>
                      <a:pPr marL="171450" indent="-171450">
                        <a:buFont typeface="Arial" panose="020B0604020202020204" pitchFamily="34" charset="0"/>
                        <a:buChar char="•"/>
                      </a:pPr>
                      <a:r>
                        <a:rPr lang="en-GB" sz="1100" b="1" dirty="0" smtClean="0"/>
                        <a:t>God’s Gift</a:t>
                      </a:r>
                      <a:r>
                        <a:rPr lang="en-GB" sz="1100" dirty="0" smtClean="0"/>
                        <a:t>: Christians believe that the world is a gift from </a:t>
                      </a:r>
                      <a:r>
                        <a:rPr lang="en-GB" sz="1100" b="0" dirty="0" smtClean="0"/>
                        <a:t>God. In the Bible, after creating everything, God saw that it was "very good" (Genesis 1:31). He gave humans the responsibility to rule over (or have "dominion" over) all living things—animals, plants, and the Earth itself (Genesis 1:28). This doesn't mean humans can do whatever they want; it means they are responsible for taking care of the world.</a:t>
                      </a:r>
                    </a:p>
                    <a:p>
                      <a:pPr marL="171450" indent="-171450">
                        <a:buFont typeface="Arial" panose="020B0604020202020204" pitchFamily="34" charset="0"/>
                        <a:buChar char="•"/>
                      </a:pPr>
                      <a:r>
                        <a:rPr lang="en-GB" sz="1100" b="1" dirty="0" smtClean="0"/>
                        <a:t>Stewardship</a:t>
                      </a:r>
                      <a:r>
                        <a:rPr lang="en-GB" sz="1100" dirty="0" smtClean="0"/>
                        <a:t>: The idea of stewardship means that </a:t>
                      </a:r>
                      <a:r>
                        <a:rPr lang="en-GB" sz="1100" b="0" dirty="0" smtClean="0"/>
                        <a:t>humans are the caretakers of God’s creation. God made everything perfect and beautiful, and it’s humanity’s job to protect it and use it wisely. Christians believe they must treat the Earth kindly, look after the environment, and respect animals and other people, because the Earth belongs to God.</a:t>
                      </a:r>
                    </a:p>
                    <a:p>
                      <a:pPr marL="171450" indent="-171450">
                        <a:buFont typeface="Arial" panose="020B0604020202020204" pitchFamily="34" charset="0"/>
                        <a:buChar char="•"/>
                      </a:pPr>
                      <a:r>
                        <a:rPr lang="en-GB" sz="1100" b="1" dirty="0" smtClean="0"/>
                        <a:t>Made in God’s Image</a:t>
                      </a:r>
                      <a:r>
                        <a:rPr lang="en-GB" sz="1100" dirty="0" smtClean="0"/>
                        <a:t>: In Genesis, it says that humans were made in </a:t>
                      </a:r>
                      <a:r>
                        <a:rPr lang="en-GB" sz="1100" b="0" dirty="0" smtClean="0"/>
                        <a:t>the image of God (Genesis 1:27). This gives humans a special place in creation. It means they are meant to reflect </a:t>
                      </a:r>
                      <a:r>
                        <a:rPr lang="en-GB" sz="1100" dirty="0" smtClean="0"/>
                        <a:t>God’s goodness and love in the way they care for the world and each other.</a:t>
                      </a:r>
                    </a:p>
                  </a:txBody>
                  <a:tcPr/>
                </a:tc>
                <a:extLst>
                  <a:ext uri="{0D108BD9-81ED-4DB2-BD59-A6C34878D82A}">
                    <a16:rowId xmlns:a16="http://schemas.microsoft.com/office/drawing/2014/main" val="2808231574"/>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789033627"/>
              </p:ext>
            </p:extLst>
          </p:nvPr>
        </p:nvGraphicFramePr>
        <p:xfrm>
          <a:off x="39360" y="4631860"/>
          <a:ext cx="6566068" cy="2865120"/>
        </p:xfrm>
        <a:graphic>
          <a:graphicData uri="http://schemas.openxmlformats.org/drawingml/2006/table">
            <a:tbl>
              <a:tblPr firstRow="1" bandRow="1">
                <a:tableStyleId>{93296810-A885-4BE3-A3E7-6D5BEEA58F35}</a:tableStyleId>
              </a:tblPr>
              <a:tblGrid>
                <a:gridCol w="6566068">
                  <a:extLst>
                    <a:ext uri="{9D8B030D-6E8A-4147-A177-3AD203B41FA5}">
                      <a16:colId xmlns:a16="http://schemas.microsoft.com/office/drawing/2014/main" val="3831308595"/>
                    </a:ext>
                  </a:extLst>
                </a:gridCol>
              </a:tblGrid>
              <a:tr h="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b="1" dirty="0" smtClean="0"/>
                        <a:t>Free Will and the Fall of Creation:</a:t>
                      </a:r>
                    </a:p>
                  </a:txBody>
                  <a:tcPr/>
                </a:tc>
                <a:extLst>
                  <a:ext uri="{0D108BD9-81ED-4DB2-BD59-A6C34878D82A}">
                    <a16:rowId xmlns:a16="http://schemas.microsoft.com/office/drawing/2014/main" val="1937740155"/>
                  </a:ext>
                </a:extLst>
              </a:tr>
              <a:tr h="370840">
                <a:tc>
                  <a:txBody>
                    <a:bodyPr/>
                    <a:lstStyle/>
                    <a:p>
                      <a:r>
                        <a:rPr lang="en-GB" sz="1100" dirty="0" smtClean="0"/>
                        <a:t>In Christianity, humans are given something very special called </a:t>
                      </a:r>
                      <a:r>
                        <a:rPr lang="en-GB" sz="1100" b="1" dirty="0" smtClean="0"/>
                        <a:t>free will</a:t>
                      </a:r>
                      <a:r>
                        <a:rPr lang="en-GB" sz="1100" dirty="0" smtClean="0"/>
                        <a:t>, which means they can make their own choices. God wanted people to love Him freely, not because they were forced to. But with free will comes responsibility. People can make good choices or bad choices</a:t>
                      </a:r>
                      <a:r>
                        <a:rPr lang="en-GB" sz="1100" baseline="0" dirty="0" smtClean="0"/>
                        <a:t>.</a:t>
                      </a:r>
                      <a:endParaRPr lang="en-GB" sz="1100" dirty="0" smtClean="0"/>
                    </a:p>
                    <a:p>
                      <a:r>
                        <a:rPr lang="en-GB" sz="1100" b="1" dirty="0" smtClean="0"/>
                        <a:t>Free Will and the Fall of Creation:</a:t>
                      </a:r>
                    </a:p>
                    <a:p>
                      <a:pPr marL="171450" indent="-171450">
                        <a:buFont typeface="Arial" panose="020B0604020202020204" pitchFamily="34" charset="0"/>
                        <a:buChar char="•"/>
                      </a:pPr>
                      <a:r>
                        <a:rPr lang="en-GB" sz="1100" b="1" dirty="0" smtClean="0"/>
                        <a:t>Adam and Eve’s Choice</a:t>
                      </a:r>
                      <a:r>
                        <a:rPr lang="en-GB" sz="1100" dirty="0" smtClean="0"/>
                        <a:t>: According to the Bible, when God created the first </a:t>
                      </a:r>
                      <a:r>
                        <a:rPr lang="en-GB" sz="1100" b="0" dirty="0" smtClean="0"/>
                        <a:t>humans, Adam and Eve, He gave them everything they needed in the Garden of Eden. He told them they could eat from any tree except the Tree of the Knowledge of Good and Evil. This was a test of their free will.</a:t>
                      </a:r>
                    </a:p>
                    <a:p>
                      <a:pPr marL="171450" indent="-171450">
                        <a:buFont typeface="Arial" panose="020B0604020202020204" pitchFamily="34" charset="0"/>
                        <a:buChar char="•"/>
                      </a:pPr>
                      <a:r>
                        <a:rPr lang="en-GB" sz="1100" b="1" dirty="0" smtClean="0"/>
                        <a:t>The Wrong Choice</a:t>
                      </a:r>
                      <a:r>
                        <a:rPr lang="en-GB" sz="1100" dirty="0" smtClean="0"/>
                        <a:t>: Unfortunately, Adam and Eve </a:t>
                      </a:r>
                      <a:r>
                        <a:rPr lang="en-GB" sz="1100" b="0" dirty="0" smtClean="0"/>
                        <a:t>made the wrong choice. </a:t>
                      </a:r>
                      <a:r>
                        <a:rPr lang="en-GB" sz="1100" dirty="0" smtClean="0"/>
                        <a:t>They were tempted by a serpent (representing evil) and chose to eat the fruit from the forbidden tree. This disobedience is </a:t>
                      </a:r>
                      <a:r>
                        <a:rPr lang="en-GB" sz="1100" b="0" dirty="0" smtClean="0"/>
                        <a:t>called "The Fall", because it caused them to fall away from the perfect relationship they had with God.</a:t>
                      </a:r>
                    </a:p>
                    <a:p>
                      <a:pPr marL="171450" indent="-171450">
                        <a:buFont typeface="Arial" panose="020B0604020202020204" pitchFamily="34" charset="0"/>
                        <a:buChar char="•"/>
                      </a:pPr>
                      <a:r>
                        <a:rPr lang="en-GB" sz="1100" b="1" dirty="0" smtClean="0"/>
                        <a:t>The Consequences</a:t>
                      </a:r>
                      <a:r>
                        <a:rPr lang="en-GB" sz="1100" dirty="0" smtClean="0"/>
                        <a:t>: Because Adam and Eve disobeyed God, sin entered the world. This means that humans became separated from God, and as a result, </a:t>
                      </a:r>
                      <a:r>
                        <a:rPr lang="en-GB" sz="1100" b="0" dirty="0" smtClean="0"/>
                        <a:t>all of creation was affected. There was no more perfect peace; now there was suffering, pain, and death. This fall brought harm to the Earth and all living things.</a:t>
                      </a:r>
                    </a:p>
                    <a:p>
                      <a:pPr marL="0" indent="0">
                        <a:buFont typeface="Arial" panose="020B0604020202020204" pitchFamily="34" charset="0"/>
                        <a:buNone/>
                      </a:pPr>
                      <a:r>
                        <a:rPr lang="en-GB" sz="1100" dirty="0" smtClean="0"/>
                        <a:t> In summary, Christians </a:t>
                      </a:r>
                      <a:r>
                        <a:rPr lang="en-GB" sz="1100" b="0" dirty="0" smtClean="0"/>
                        <a:t>believe that free will is a gift from God, but because Adam and Eve made the wrong choice, it led to the fall of creation, introducing </a:t>
                      </a:r>
                      <a:r>
                        <a:rPr lang="en-GB" sz="1100" dirty="0" smtClean="0"/>
                        <a:t>sin and suffering into the world.</a:t>
                      </a:r>
                    </a:p>
                  </a:txBody>
                  <a:tcPr/>
                </a:tc>
                <a:extLst>
                  <a:ext uri="{0D108BD9-81ED-4DB2-BD59-A6C34878D82A}">
                    <a16:rowId xmlns:a16="http://schemas.microsoft.com/office/drawing/2014/main" val="2808231574"/>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4050052253"/>
              </p:ext>
            </p:extLst>
          </p:nvPr>
        </p:nvGraphicFramePr>
        <p:xfrm>
          <a:off x="6662830" y="3486188"/>
          <a:ext cx="3958717" cy="4091280"/>
        </p:xfrm>
        <a:graphic>
          <a:graphicData uri="http://schemas.openxmlformats.org/drawingml/2006/table">
            <a:tbl>
              <a:tblPr firstRow="1" bandRow="1">
                <a:tableStyleId>{93296810-A885-4BE3-A3E7-6D5BEEA58F35}</a:tableStyleId>
              </a:tblPr>
              <a:tblGrid>
                <a:gridCol w="3958717">
                  <a:extLst>
                    <a:ext uri="{9D8B030D-6E8A-4147-A177-3AD203B41FA5}">
                      <a16:colId xmlns:a16="http://schemas.microsoft.com/office/drawing/2014/main" val="3831308595"/>
                    </a:ext>
                  </a:extLst>
                </a:gridCol>
              </a:tblGrid>
              <a:tr h="241287">
                <a:tc>
                  <a:txBody>
                    <a:bodyPr/>
                    <a:lstStyle/>
                    <a:p>
                      <a:r>
                        <a:rPr lang="en-GB" sz="1100" dirty="0" smtClean="0"/>
                        <a:t>God’s promise to make “all things new” and end all suffering</a:t>
                      </a:r>
                      <a:endParaRPr lang="en-GB" sz="1100" dirty="0"/>
                    </a:p>
                  </a:txBody>
                  <a:tcPr/>
                </a:tc>
                <a:extLst>
                  <a:ext uri="{0D108BD9-81ED-4DB2-BD59-A6C34878D82A}">
                    <a16:rowId xmlns:a16="http://schemas.microsoft.com/office/drawing/2014/main" val="1937740155"/>
                  </a:ext>
                </a:extLst>
              </a:tr>
              <a:tr h="3832200">
                <a:tc>
                  <a:txBody>
                    <a:bodyPr/>
                    <a:lstStyle/>
                    <a:p>
                      <a:pPr marL="0" indent="0">
                        <a:buFont typeface="Arial" panose="020B0604020202020204" pitchFamily="34" charset="0"/>
                        <a:buNone/>
                      </a:pPr>
                      <a:r>
                        <a:rPr lang="en-GB" sz="1100" dirty="0" smtClean="0"/>
                        <a:t>In </a:t>
                      </a:r>
                      <a:r>
                        <a:rPr lang="en-GB" sz="1100" b="1" dirty="0" smtClean="0"/>
                        <a:t>Christianity</a:t>
                      </a:r>
                      <a:r>
                        <a:rPr lang="en-GB" sz="1100" dirty="0" smtClean="0"/>
                        <a:t>, there’s a promise that one day, God will make </a:t>
                      </a:r>
                      <a:r>
                        <a:rPr lang="en-GB" sz="1100" b="1" dirty="0" smtClean="0"/>
                        <a:t>"all things new"</a:t>
                      </a:r>
                      <a:r>
                        <a:rPr lang="en-GB" sz="1100" dirty="0" smtClean="0"/>
                        <a:t> and put an end to all pain, sadness, and suffering</a:t>
                      </a:r>
                      <a:r>
                        <a:rPr lang="en-GB" sz="1100" baseline="0" dirty="0" smtClean="0"/>
                        <a:t> following Adam and Eve’s choice.</a:t>
                      </a:r>
                      <a:endParaRPr lang="en-GB" sz="1100" b="1" dirty="0" smtClean="0"/>
                    </a:p>
                    <a:p>
                      <a:pPr marL="171450" indent="-171450">
                        <a:buFont typeface="Arial" panose="020B0604020202020204" pitchFamily="34" charset="0"/>
                        <a:buChar char="•"/>
                      </a:pPr>
                      <a:r>
                        <a:rPr lang="en-GB" sz="1100" b="1" dirty="0" smtClean="0"/>
                        <a:t>Jesus’ Role</a:t>
                      </a:r>
                      <a:r>
                        <a:rPr lang="en-GB" sz="1100" dirty="0" smtClean="0"/>
                        <a:t>: Christians believe that when </a:t>
                      </a:r>
                      <a:r>
                        <a:rPr lang="en-GB" sz="1100" b="1" dirty="0" smtClean="0"/>
                        <a:t>Jesus</a:t>
                      </a:r>
                      <a:r>
                        <a:rPr lang="en-GB" sz="1100" dirty="0" smtClean="0"/>
                        <a:t> came to Earth, He started God’s plan to fix everything. Jesus came to show people how much God loves them and to take away their sins by dying on the cross and coming back to life. </a:t>
                      </a:r>
                    </a:p>
                    <a:p>
                      <a:pPr marL="171450" indent="-171450">
                        <a:buFont typeface="Arial" panose="020B0604020202020204" pitchFamily="34" charset="0"/>
                        <a:buChar char="•"/>
                      </a:pPr>
                      <a:r>
                        <a:rPr lang="en-GB" sz="1100" b="1" dirty="0" smtClean="0"/>
                        <a:t>A New Heaven and a New Earth</a:t>
                      </a:r>
                      <a:r>
                        <a:rPr lang="en-GB" sz="1100" dirty="0" smtClean="0"/>
                        <a:t>: The Bible says that one day, God will </a:t>
                      </a:r>
                      <a:r>
                        <a:rPr lang="en-GB" sz="1100" b="0" dirty="0" smtClean="0"/>
                        <a:t>create a new heaven and a new Earth (Revelation </a:t>
                      </a:r>
                      <a:r>
                        <a:rPr lang="en-GB" sz="1100" dirty="0" smtClean="0"/>
                        <a:t>21:1-4). In this new world, there will be no more suffering, pain, or death. It will be a place </a:t>
                      </a:r>
                      <a:r>
                        <a:rPr lang="en-GB" sz="1100" b="0" dirty="0" smtClean="0"/>
                        <a:t>of perfect peace</a:t>
                      </a:r>
                      <a:r>
                        <a:rPr lang="en-GB" sz="1100" dirty="0" smtClean="0"/>
                        <a:t>, and everything will be good again.</a:t>
                      </a:r>
                    </a:p>
                    <a:p>
                      <a:pPr marL="171450" indent="-171450">
                        <a:buFont typeface="Arial" panose="020B0604020202020204" pitchFamily="34" charset="0"/>
                        <a:buChar char="•"/>
                      </a:pPr>
                      <a:r>
                        <a:rPr lang="en-GB" sz="1100" b="1" dirty="0" smtClean="0"/>
                        <a:t>No More Tears</a:t>
                      </a:r>
                      <a:r>
                        <a:rPr lang="en-GB" sz="1100" dirty="0" smtClean="0"/>
                        <a:t>: One of the most beautiful promises is that in this new </a:t>
                      </a:r>
                      <a:r>
                        <a:rPr lang="en-GB" sz="1100" b="0" dirty="0" smtClean="0"/>
                        <a:t>world, “God will wipe away every tear” </a:t>
                      </a:r>
                      <a:r>
                        <a:rPr lang="en-GB" sz="1100" dirty="0" smtClean="0"/>
                        <a:t>(Revelation 21:4). This means there will be no more crying, no more sadness, and no more bad things happening.</a:t>
                      </a:r>
                    </a:p>
                    <a:p>
                      <a:pPr marL="171450" indent="-171450">
                        <a:buFont typeface="Arial" panose="020B0604020202020204" pitchFamily="34" charset="0"/>
                        <a:buChar char="•"/>
                      </a:pPr>
                      <a:r>
                        <a:rPr lang="en-GB" sz="1100" b="1" dirty="0" smtClean="0"/>
                        <a:t>Why This Gives Hope:</a:t>
                      </a:r>
                      <a:r>
                        <a:rPr lang="en-GB" sz="1100" b="1" baseline="0" dirty="0" smtClean="0"/>
                        <a:t> </a:t>
                      </a:r>
                      <a:r>
                        <a:rPr lang="en-GB" sz="1100" dirty="0" smtClean="0"/>
                        <a:t>Christians find hope in this promise because they believe that no matter what hard things they face now, they can look forward to a future where God will fix everything and make it perfect again. They believe God will bring about a </a:t>
                      </a:r>
                      <a:r>
                        <a:rPr lang="en-GB" sz="1100" b="1" dirty="0" smtClean="0"/>
                        <a:t>new beginning</a:t>
                      </a:r>
                      <a:r>
                        <a:rPr lang="en-GB" sz="1100" dirty="0" smtClean="0"/>
                        <a:t> for everyone who trusts in Him.</a:t>
                      </a:r>
                    </a:p>
                  </a:txBody>
                  <a:tcPr/>
                </a:tc>
                <a:extLst>
                  <a:ext uri="{0D108BD9-81ED-4DB2-BD59-A6C34878D82A}">
                    <a16:rowId xmlns:a16="http://schemas.microsoft.com/office/drawing/2014/main" val="2808231574"/>
                  </a:ext>
                </a:extLst>
              </a:tr>
            </a:tbl>
          </a:graphicData>
        </a:graphic>
      </p:graphicFrame>
      <p:graphicFrame>
        <p:nvGraphicFramePr>
          <p:cNvPr id="18" name="Table 17"/>
          <p:cNvGraphicFramePr>
            <a:graphicFrameLocks noGrp="1"/>
          </p:cNvGraphicFramePr>
          <p:nvPr>
            <p:extLst>
              <p:ext uri="{D42A27DB-BD31-4B8C-83A1-F6EECF244321}">
                <p14:modId xmlns:p14="http://schemas.microsoft.com/office/powerpoint/2010/main" val="92023326"/>
              </p:ext>
            </p:extLst>
          </p:nvPr>
        </p:nvGraphicFramePr>
        <p:xfrm>
          <a:off x="26497" y="2772580"/>
          <a:ext cx="6591794" cy="1859280"/>
        </p:xfrm>
        <a:graphic>
          <a:graphicData uri="http://schemas.openxmlformats.org/drawingml/2006/table">
            <a:tbl>
              <a:tblPr firstRow="1" bandRow="1">
                <a:tableStyleId>{93296810-A885-4BE3-A3E7-6D5BEEA58F35}</a:tableStyleId>
              </a:tblPr>
              <a:tblGrid>
                <a:gridCol w="6591794">
                  <a:extLst>
                    <a:ext uri="{9D8B030D-6E8A-4147-A177-3AD203B41FA5}">
                      <a16:colId xmlns:a16="http://schemas.microsoft.com/office/drawing/2014/main" val="3831308595"/>
                    </a:ext>
                  </a:extLst>
                </a:gridCol>
              </a:tblGrid>
              <a:tr h="0">
                <a:tc>
                  <a:txBody>
                    <a:bodyPr/>
                    <a:lstStyle/>
                    <a:p>
                      <a:r>
                        <a:rPr lang="en-GB" sz="1100" dirty="0" smtClean="0"/>
                        <a:t>What creation</a:t>
                      </a:r>
                      <a:r>
                        <a:rPr lang="en-GB" sz="1100" baseline="0" dirty="0" smtClean="0"/>
                        <a:t> means for Christians’ relationship with God:</a:t>
                      </a:r>
                      <a:endParaRPr lang="en-GB" sz="1100" dirty="0"/>
                    </a:p>
                  </a:txBody>
                  <a:tcPr/>
                </a:tc>
                <a:extLst>
                  <a:ext uri="{0D108BD9-81ED-4DB2-BD59-A6C34878D82A}">
                    <a16:rowId xmlns:a16="http://schemas.microsoft.com/office/drawing/2014/main" val="1937740155"/>
                  </a:ext>
                </a:extLst>
              </a:tr>
              <a:tr h="370840">
                <a:tc>
                  <a:txBody>
                    <a:bodyPr/>
                    <a:lstStyle/>
                    <a:p>
                      <a:pPr marL="171450" indent="-171450">
                        <a:buFont typeface="Arial" panose="020B0604020202020204" pitchFamily="34" charset="0"/>
                        <a:buChar char="•"/>
                      </a:pPr>
                      <a:r>
                        <a:rPr lang="en-GB" sz="1100" b="1" dirty="0" smtClean="0"/>
                        <a:t>Connection to God</a:t>
                      </a:r>
                      <a:r>
                        <a:rPr lang="en-GB" sz="1100" dirty="0" smtClean="0"/>
                        <a:t>: For Christians, creation is a way of </a:t>
                      </a:r>
                      <a:r>
                        <a:rPr lang="en-GB" sz="1100" b="0" dirty="0" smtClean="0"/>
                        <a:t>feeling closer to God. They see the beauty of the world—like the mountains, oceans, animals, and stars—as signs of God’s power, love, and creativity. Being thankful for creation helps Christians build a stronger relationship with God, because </a:t>
                      </a:r>
                      <a:r>
                        <a:rPr lang="en-GB" sz="1100" dirty="0" smtClean="0"/>
                        <a:t>they believe He is the source of all life.</a:t>
                      </a:r>
                    </a:p>
                    <a:p>
                      <a:pPr marL="171450" indent="-171450">
                        <a:buFont typeface="Arial" panose="020B0604020202020204" pitchFamily="34" charset="0"/>
                        <a:buChar char="•"/>
                      </a:pPr>
                      <a:r>
                        <a:rPr lang="en-GB" sz="1100" b="1" dirty="0" smtClean="0"/>
                        <a:t>Responsibility and Worship</a:t>
                      </a:r>
                      <a:r>
                        <a:rPr lang="en-GB" sz="1100" dirty="0" smtClean="0"/>
                        <a:t>: Caring for the environment and respecting creation is also a </a:t>
                      </a:r>
                      <a:r>
                        <a:rPr lang="en-GB" sz="1100" b="0" dirty="0" smtClean="0"/>
                        <a:t>way of worshipping God. By looking after the world, Christians are showing their love and gratitude to God. They believe that everything belongs to God, so taking care of it is an act of respect and worship.</a:t>
                      </a:r>
                    </a:p>
                    <a:p>
                      <a:pPr marL="171450" indent="-171450">
                        <a:buFont typeface="Arial" panose="020B0604020202020204" pitchFamily="34" charset="0"/>
                        <a:buChar char="•"/>
                      </a:pPr>
                      <a:r>
                        <a:rPr lang="en-GB" sz="1100" b="1" dirty="0" smtClean="0"/>
                        <a:t>Hope for the Future</a:t>
                      </a:r>
                      <a:r>
                        <a:rPr lang="en-GB" sz="1100" dirty="0" smtClean="0"/>
                        <a:t>: Christians also believe that God has a plan for creation. They trust that by caring for the Earth, they are part of God’s bigger plan to make everything perfect and whole again in the future.</a:t>
                      </a:r>
                    </a:p>
                  </a:txBody>
                  <a:tcPr/>
                </a:tc>
                <a:extLst>
                  <a:ext uri="{0D108BD9-81ED-4DB2-BD59-A6C34878D82A}">
                    <a16:rowId xmlns:a16="http://schemas.microsoft.com/office/drawing/2014/main" val="2808231574"/>
                  </a:ext>
                </a:extLst>
              </a:tr>
            </a:tbl>
          </a:graphicData>
        </a:graphic>
      </p:graphicFrame>
    </p:spTree>
    <p:extLst>
      <p:ext uri="{BB962C8B-B14F-4D97-AF65-F5344CB8AC3E}">
        <p14:creationId xmlns:p14="http://schemas.microsoft.com/office/powerpoint/2010/main" val="5282735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3278015515"/>
              </p:ext>
            </p:extLst>
          </p:nvPr>
        </p:nvGraphicFramePr>
        <p:xfrm>
          <a:off x="0" y="154398"/>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RE – Y6 – Christianity – What do</a:t>
                      </a:r>
                      <a:r>
                        <a:rPr lang="en-GB" sz="1800" b="0" baseline="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 Christians believe about creation?</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66576063"/>
              </p:ext>
            </p:extLst>
          </p:nvPr>
        </p:nvGraphicFramePr>
        <p:xfrm>
          <a:off x="7464420" y="547560"/>
          <a:ext cx="3227393" cy="6938738"/>
        </p:xfrm>
        <a:graphic>
          <a:graphicData uri="http://schemas.openxmlformats.org/drawingml/2006/table">
            <a:tbl>
              <a:tblPr firstRow="1" bandRow="1">
                <a:tableStyleId>{93296810-A885-4BE3-A3E7-6D5BEEA58F35}</a:tableStyleId>
              </a:tblPr>
              <a:tblGrid>
                <a:gridCol w="3227393">
                  <a:extLst>
                    <a:ext uri="{9D8B030D-6E8A-4147-A177-3AD203B41FA5}">
                      <a16:colId xmlns:a16="http://schemas.microsoft.com/office/drawing/2014/main" val="3831308595"/>
                    </a:ext>
                  </a:extLst>
                </a:gridCol>
              </a:tblGrid>
              <a:tr h="282424">
                <a:tc>
                  <a:txBody>
                    <a:bodyPr/>
                    <a:lstStyle/>
                    <a:p>
                      <a:r>
                        <a:rPr lang="en-GB" sz="1200" dirty="0" smtClean="0"/>
                        <a:t>The Big Bang Theory</a:t>
                      </a:r>
                      <a:endParaRPr lang="en-GB" sz="1200" dirty="0"/>
                    </a:p>
                  </a:txBody>
                  <a:tcPr/>
                </a:tc>
                <a:extLst>
                  <a:ext uri="{0D108BD9-81ED-4DB2-BD59-A6C34878D82A}">
                    <a16:rowId xmlns:a16="http://schemas.microsoft.com/office/drawing/2014/main" val="1937740155"/>
                  </a:ext>
                </a:extLst>
              </a:tr>
              <a:tr h="6656314">
                <a:tc>
                  <a:txBody>
                    <a:bodyPr/>
                    <a:lstStyle/>
                    <a:p>
                      <a:pPr marL="0" marR="0" lvl="0" indent="0" algn="l" defTabSz="1007943" rtl="0" eaLnBrk="1" fontAlgn="auto" latinLnBrk="0" hangingPunct="1">
                        <a:lnSpc>
                          <a:spcPct val="107000"/>
                        </a:lnSpc>
                        <a:spcBef>
                          <a:spcPts val="0"/>
                        </a:spcBef>
                        <a:spcAft>
                          <a:spcPts val="800"/>
                        </a:spcAft>
                        <a:buClrTx/>
                        <a:buSzTx/>
                        <a:buFontTx/>
                        <a:buNone/>
                        <a:tabLst/>
                        <a:defRPr/>
                      </a:pPr>
                      <a:r>
                        <a:rPr lang="en-GB" sz="1200" dirty="0" smtClean="0">
                          <a:latin typeface="Calibri" panose="020F0502020204030204" pitchFamily="34" charset="0"/>
                          <a:ea typeface="Calibri" panose="020F0502020204030204" pitchFamily="34" charset="0"/>
                          <a:cs typeface="Calibri" panose="020F0502020204030204" pitchFamily="34" charset="0"/>
                        </a:rPr>
                        <a:t>The universe is defined (by the European</a:t>
                      </a:r>
                      <a:r>
                        <a:rPr lang="en-GB" sz="1200" baseline="0" dirty="0" smtClean="0">
                          <a:latin typeface="Calibri" panose="020F0502020204030204" pitchFamily="34" charset="0"/>
                          <a:ea typeface="Calibri" panose="020F0502020204030204" pitchFamily="34" charset="0"/>
                          <a:cs typeface="Calibri" panose="020F0502020204030204" pitchFamily="34" charset="0"/>
                        </a:rPr>
                        <a:t> </a:t>
                      </a:r>
                      <a:r>
                        <a:rPr lang="en-GB" sz="1200" dirty="0" smtClean="0">
                          <a:latin typeface="Calibri" panose="020F0502020204030204" pitchFamily="34" charset="0"/>
                          <a:ea typeface="Calibri" panose="020F0502020204030204" pitchFamily="34" charset="0"/>
                          <a:cs typeface="Calibri" panose="020F0502020204030204" pitchFamily="34" charset="0"/>
                        </a:rPr>
                        <a:t>Space Agency)</a:t>
                      </a:r>
                      <a:r>
                        <a:rPr lang="en-GB" sz="1200" baseline="0" dirty="0" smtClean="0">
                          <a:latin typeface="Calibri" panose="020F0502020204030204" pitchFamily="34" charset="0"/>
                          <a:ea typeface="Calibri" panose="020F0502020204030204" pitchFamily="34" charset="0"/>
                          <a:cs typeface="Calibri" panose="020F0502020204030204" pitchFamily="34" charset="0"/>
                        </a:rPr>
                        <a:t> </a:t>
                      </a:r>
                      <a:r>
                        <a:rPr lang="en-GB" sz="1200" dirty="0" smtClean="0">
                          <a:latin typeface="Calibri" panose="020F0502020204030204" pitchFamily="34" charset="0"/>
                          <a:ea typeface="Calibri" panose="020F0502020204030204" pitchFamily="34" charset="0"/>
                          <a:cs typeface="Calibri" panose="020F0502020204030204" pitchFamily="34" charset="0"/>
                        </a:rPr>
                        <a:t>as </a:t>
                      </a:r>
                      <a:r>
                        <a:rPr lang="en-GB" sz="1200" dirty="0" smtClean="0"/>
                        <a:t>“…everything we can touch, feel, sense, measure or detect. It includes living things, planets, stars, galaxies, dust clouds, light, and even time. Before the birth of the Universe, time, space and matter did not exist.”</a:t>
                      </a:r>
                    </a:p>
                    <a:p>
                      <a:r>
                        <a:rPr lang="en-GB" sz="1200" dirty="0" smtClean="0"/>
                        <a:t>The </a:t>
                      </a:r>
                      <a:r>
                        <a:rPr lang="en-GB" sz="1200" b="1" dirty="0" smtClean="0"/>
                        <a:t>Big Bang Theory</a:t>
                      </a:r>
                      <a:r>
                        <a:rPr lang="en-GB" sz="1200" dirty="0" smtClean="0"/>
                        <a:t> is the idea of how the universe started. A long, long time ago (about 13.8 billion years ago!), the whole universe was just a tiny, incredibly hot and dense point, smaller than a grain of sand. Then, suddenly, it exploded! This explosion is called </a:t>
                      </a:r>
                      <a:r>
                        <a:rPr lang="en-GB" sz="1200" b="0" dirty="0" smtClean="0"/>
                        <a:t>the Big Bang.</a:t>
                      </a:r>
                    </a:p>
                    <a:p>
                      <a:endParaRPr lang="en-GB" sz="1200" dirty="0" smtClean="0"/>
                    </a:p>
                    <a:p>
                      <a:r>
                        <a:rPr lang="en-GB" sz="1200" dirty="0" smtClean="0"/>
                        <a:t>After the Big Bang, the universe started to expand, getting bigger and cooler. Over time, the first stars and galaxies formed. As the universe kept growing, more planets, stars, and everything we see in space today came into being. So, the Big Bang was the start of everything – all the stars, planets, and even life!</a:t>
                      </a:r>
                    </a:p>
                    <a:p>
                      <a:endParaRPr lang="en-GB" sz="1200" dirty="0" smtClean="0"/>
                    </a:p>
                    <a:p>
                      <a:pPr marL="0" marR="0" lvl="0" indent="0" algn="l" defTabSz="1007943" rtl="0" eaLnBrk="1" fontAlgn="auto" latinLnBrk="0" hangingPunct="1">
                        <a:lnSpc>
                          <a:spcPct val="107000"/>
                        </a:lnSpc>
                        <a:spcBef>
                          <a:spcPts val="0"/>
                        </a:spcBef>
                        <a:spcAft>
                          <a:spcPts val="800"/>
                        </a:spcAft>
                        <a:buClrTx/>
                        <a:buSzTx/>
                        <a:buFontTx/>
                        <a:buNone/>
                        <a:tabLst/>
                        <a:defRPr/>
                      </a:pPr>
                      <a:r>
                        <a:rPr lang="en-GB" sz="1200" dirty="0" smtClean="0">
                          <a:latin typeface="Calibri" panose="020F0502020204030204" pitchFamily="34" charset="0"/>
                          <a:ea typeface="Calibri" panose="020F0502020204030204" pitchFamily="34" charset="0"/>
                          <a:cs typeface="Calibri" panose="020F0502020204030204" pitchFamily="34" charset="0"/>
                        </a:rPr>
                        <a:t>The Big Bang Theory is widely accepted by the scientific community.</a:t>
                      </a:r>
                      <a:r>
                        <a:rPr lang="en-GB" sz="1200" baseline="0" dirty="0" smtClean="0">
                          <a:latin typeface="Calibri" panose="020F0502020204030204" pitchFamily="34" charset="0"/>
                          <a:ea typeface="Calibri" panose="020F0502020204030204" pitchFamily="34" charset="0"/>
                          <a:cs typeface="Calibri" panose="020F0502020204030204" pitchFamily="34" charset="0"/>
                        </a:rPr>
                        <a:t> </a:t>
                      </a:r>
                      <a:r>
                        <a:rPr lang="en-GB" sz="1200" dirty="0" smtClean="0"/>
                        <a:t>One big piece of evidence to support the Big Bang Theory is that galaxies and stars are now moving further away from us. This supports the idea that the universe was once trapped inside a tiny bubble.</a:t>
                      </a:r>
                    </a:p>
                    <a:p>
                      <a:pPr marL="0" marR="0" lvl="0" indent="0" algn="l" defTabSz="1007943" rtl="0" eaLnBrk="1" fontAlgn="auto" latinLnBrk="0" hangingPunct="1">
                        <a:lnSpc>
                          <a:spcPct val="107000"/>
                        </a:lnSpc>
                        <a:spcBef>
                          <a:spcPts val="0"/>
                        </a:spcBef>
                        <a:spcAft>
                          <a:spcPts val="800"/>
                        </a:spcAft>
                        <a:buClrTx/>
                        <a:buSzTx/>
                        <a:buFontTx/>
                        <a:buNone/>
                        <a:tabLst/>
                        <a:defRPr/>
                      </a:pPr>
                      <a:endParaRPr lang="en-GB" sz="1200" dirty="0" smtClean="0"/>
                    </a:p>
                    <a:p>
                      <a:pPr marL="0" marR="0" lvl="0" indent="0" algn="l" defTabSz="1007943" rtl="0" eaLnBrk="1" fontAlgn="auto" latinLnBrk="0" hangingPunct="1">
                        <a:lnSpc>
                          <a:spcPct val="107000"/>
                        </a:lnSpc>
                        <a:spcBef>
                          <a:spcPts val="0"/>
                        </a:spcBef>
                        <a:spcAft>
                          <a:spcPts val="800"/>
                        </a:spcAft>
                        <a:buClrTx/>
                        <a:buSzTx/>
                        <a:buFontTx/>
                        <a:buNone/>
                        <a:tabLst/>
                        <a:defRPr/>
                      </a:pPr>
                      <a:endParaRPr lang="en-GB" sz="1200" dirty="0" smtClean="0"/>
                    </a:p>
                    <a:p>
                      <a:pPr marL="0" marR="0" lvl="0" indent="0" algn="l" defTabSz="1007943" rtl="0" eaLnBrk="1" fontAlgn="auto" latinLnBrk="0" hangingPunct="1">
                        <a:lnSpc>
                          <a:spcPct val="107000"/>
                        </a:lnSpc>
                        <a:spcBef>
                          <a:spcPts val="0"/>
                        </a:spcBef>
                        <a:spcAft>
                          <a:spcPts val="800"/>
                        </a:spcAft>
                        <a:buClrTx/>
                        <a:buSzTx/>
                        <a:buFontTx/>
                        <a:buNone/>
                        <a:tabLst/>
                        <a:defRPr/>
                      </a:pPr>
                      <a:endParaRPr lang="en-GB" sz="1200" dirty="0" smtClean="0"/>
                    </a:p>
                    <a:p>
                      <a:pPr marL="0" marR="0" lvl="0" indent="0" algn="l" defTabSz="1007943" rtl="0" eaLnBrk="1" fontAlgn="auto" latinLnBrk="0" hangingPunct="1">
                        <a:lnSpc>
                          <a:spcPct val="107000"/>
                        </a:lnSpc>
                        <a:spcBef>
                          <a:spcPts val="0"/>
                        </a:spcBef>
                        <a:spcAft>
                          <a:spcPts val="800"/>
                        </a:spcAft>
                        <a:buClrTx/>
                        <a:buSzTx/>
                        <a:buFontTx/>
                        <a:buNone/>
                        <a:tabLst/>
                        <a:defRPr/>
                      </a:pPr>
                      <a:endParaRPr lang="en-GB" sz="1200" dirty="0" smtClean="0"/>
                    </a:p>
                  </a:txBody>
                  <a:tcPr/>
                </a:tc>
                <a:extLst>
                  <a:ext uri="{0D108BD9-81ED-4DB2-BD59-A6C34878D82A}">
                    <a16:rowId xmlns:a16="http://schemas.microsoft.com/office/drawing/2014/main" val="2808231574"/>
                  </a:ext>
                </a:extLst>
              </a:tr>
            </a:tbl>
          </a:graphicData>
        </a:graphic>
      </p:graphicFrame>
      <p:pic>
        <p:nvPicPr>
          <p:cNvPr id="20" name="Picture 19">
            <a:extLst>
              <a:ext uri="{FF2B5EF4-FFF2-40B4-BE49-F238E27FC236}">
                <a16:creationId xmlns:a16="http://schemas.microsoft.com/office/drawing/2014/main" id="{DB855478-94E8-B24A-5C7C-E678E34A369D}"/>
              </a:ext>
            </a:extLst>
          </p:cNvPr>
          <p:cNvPicPr/>
          <p:nvPr/>
        </p:nvPicPr>
        <p:blipFill>
          <a:blip r:embed="rId2" cstate="print">
            <a:extLst>
              <a:ext uri="{BEBA8EAE-BF5A-486C-A8C5-ECC9F3942E4B}">
                <a14:imgProps xmlns:a14="http://schemas.microsoft.com/office/drawing/2010/main">
                  <a14:imgLayer r:embed="rId3">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31402" y="58699"/>
            <a:ext cx="628650" cy="604678"/>
          </a:xfrm>
          <a:prstGeom prst="rect">
            <a:avLst/>
          </a:prstGeom>
        </p:spPr>
      </p:pic>
      <p:pic>
        <p:nvPicPr>
          <p:cNvPr id="23" name="Picture 2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8520866" y="6217023"/>
            <a:ext cx="2170947" cy="1371684"/>
          </a:xfrm>
          <a:prstGeom prst="rect">
            <a:avLst/>
          </a:prstGeom>
        </p:spPr>
      </p:pic>
      <p:graphicFrame>
        <p:nvGraphicFramePr>
          <p:cNvPr id="24" name="Table 23"/>
          <p:cNvGraphicFramePr>
            <a:graphicFrameLocks noGrp="1"/>
          </p:cNvGraphicFramePr>
          <p:nvPr>
            <p:extLst>
              <p:ext uri="{D42A27DB-BD31-4B8C-83A1-F6EECF244321}">
                <p14:modId xmlns:p14="http://schemas.microsoft.com/office/powerpoint/2010/main" val="1795894111"/>
              </p:ext>
            </p:extLst>
          </p:nvPr>
        </p:nvGraphicFramePr>
        <p:xfrm>
          <a:off x="1" y="3136581"/>
          <a:ext cx="7426320" cy="4389120"/>
        </p:xfrm>
        <a:graphic>
          <a:graphicData uri="http://schemas.openxmlformats.org/drawingml/2006/table">
            <a:tbl>
              <a:tblPr firstRow="1" bandRow="1">
                <a:tableStyleId>{93296810-A885-4BE3-A3E7-6D5BEEA58F35}</a:tableStyleId>
              </a:tblPr>
              <a:tblGrid>
                <a:gridCol w="2928757">
                  <a:extLst>
                    <a:ext uri="{9D8B030D-6E8A-4147-A177-3AD203B41FA5}">
                      <a16:colId xmlns:a16="http://schemas.microsoft.com/office/drawing/2014/main" val="3831308595"/>
                    </a:ext>
                  </a:extLst>
                </a:gridCol>
                <a:gridCol w="408180">
                  <a:extLst>
                    <a:ext uri="{9D8B030D-6E8A-4147-A177-3AD203B41FA5}">
                      <a16:colId xmlns:a16="http://schemas.microsoft.com/office/drawing/2014/main" val="3097530701"/>
                    </a:ext>
                  </a:extLst>
                </a:gridCol>
                <a:gridCol w="1796056">
                  <a:extLst>
                    <a:ext uri="{9D8B030D-6E8A-4147-A177-3AD203B41FA5}">
                      <a16:colId xmlns:a16="http://schemas.microsoft.com/office/drawing/2014/main" val="2758638729"/>
                    </a:ext>
                  </a:extLst>
                </a:gridCol>
                <a:gridCol w="2293327">
                  <a:extLst>
                    <a:ext uri="{9D8B030D-6E8A-4147-A177-3AD203B41FA5}">
                      <a16:colId xmlns:a16="http://schemas.microsoft.com/office/drawing/2014/main" val="4025928158"/>
                    </a:ext>
                  </a:extLst>
                </a:gridCol>
              </a:tblGrid>
              <a:tr h="259501">
                <a:tc gridSpan="4">
                  <a:txBody>
                    <a:bodyPr/>
                    <a:lstStyle/>
                    <a:p>
                      <a:r>
                        <a:rPr lang="en-GB" sz="1200" dirty="0" smtClean="0"/>
                        <a:t>The Creation Story in Abrahamic religions</a:t>
                      </a:r>
                      <a:endParaRPr lang="en-GB" sz="1200" dirty="0"/>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937740155"/>
                  </a:ext>
                </a:extLst>
              </a:tr>
              <a:tr h="432502">
                <a:tc gridSpan="4">
                  <a:txBody>
                    <a:bodyPr/>
                    <a:lstStyle/>
                    <a:p>
                      <a:r>
                        <a:rPr lang="en-GB" sz="1200" dirty="0" smtClean="0"/>
                        <a:t>The </a:t>
                      </a:r>
                      <a:r>
                        <a:rPr lang="en-GB" sz="1200" dirty="0" smtClean="0">
                          <a:latin typeface="Calibri" panose="020F0502020204030204" pitchFamily="34" charset="0"/>
                          <a:ea typeface="Calibri" panose="020F0502020204030204" pitchFamily="34" charset="0"/>
                          <a:cs typeface="Calibri" panose="020F0502020204030204" pitchFamily="34" charset="0"/>
                        </a:rPr>
                        <a:t>creation narrative is shared by Jews, Christians and Muslims. In all these stories, God is the creator and humans are special, created by Him.</a:t>
                      </a:r>
                      <a:endParaRPr lang="en-GB" sz="1200" dirty="0" smtClean="0">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808231574"/>
                  </a:ext>
                </a:extLst>
              </a:tr>
              <a:tr h="1952221">
                <a:tc>
                  <a:txBody>
                    <a:bodyPr/>
                    <a:lstStyle/>
                    <a:p>
                      <a:r>
                        <a:rPr lang="en-GB" sz="1200" b="1" dirty="0" smtClean="0"/>
                        <a:t>Christianity (Bible - Book of Genesis):</a:t>
                      </a:r>
                    </a:p>
                    <a:p>
                      <a:r>
                        <a:rPr lang="en-GB" sz="1200" b="1" dirty="0" smtClean="0"/>
                        <a:t>In the beginning</a:t>
                      </a:r>
                      <a:r>
                        <a:rPr lang="en-GB" sz="1200" dirty="0" smtClean="0"/>
                        <a:t>, God created the world in </a:t>
                      </a:r>
                      <a:r>
                        <a:rPr lang="en-GB" sz="1200" b="1" dirty="0" smtClean="0"/>
                        <a:t>6 days</a:t>
                      </a:r>
                      <a:r>
                        <a:rPr lang="en-GB" sz="1200" dirty="0" smtClean="0"/>
                        <a:t>.</a:t>
                      </a:r>
                    </a:p>
                    <a:p>
                      <a:r>
                        <a:rPr lang="en-GB" sz="1200" b="1" dirty="0" smtClean="0"/>
                        <a:t>Day 1</a:t>
                      </a:r>
                      <a:r>
                        <a:rPr lang="en-GB" sz="1200" dirty="0" smtClean="0"/>
                        <a:t>: Light and darkness (day and night).</a:t>
                      </a:r>
                    </a:p>
                    <a:p>
                      <a:r>
                        <a:rPr lang="en-GB" sz="1200" b="1" dirty="0" smtClean="0"/>
                        <a:t>Day 2</a:t>
                      </a:r>
                      <a:r>
                        <a:rPr lang="en-GB" sz="1200" dirty="0" smtClean="0"/>
                        <a:t>: Sky and sea.</a:t>
                      </a:r>
                    </a:p>
                    <a:p>
                      <a:r>
                        <a:rPr lang="en-GB" sz="1200" b="1" dirty="0" smtClean="0"/>
                        <a:t>Day 3</a:t>
                      </a:r>
                      <a:r>
                        <a:rPr lang="en-GB" sz="1200" dirty="0" smtClean="0"/>
                        <a:t>: Land, plants, and trees.</a:t>
                      </a:r>
                    </a:p>
                    <a:p>
                      <a:r>
                        <a:rPr lang="en-GB" sz="1200" b="1" dirty="0" smtClean="0"/>
                        <a:t>Day 4</a:t>
                      </a:r>
                      <a:r>
                        <a:rPr lang="en-GB" sz="1200" dirty="0" smtClean="0"/>
                        <a:t>: Sun, moon, and stars.</a:t>
                      </a:r>
                    </a:p>
                    <a:p>
                      <a:r>
                        <a:rPr lang="en-GB" sz="1200" b="1" dirty="0" smtClean="0"/>
                        <a:t>Day 5</a:t>
                      </a:r>
                      <a:r>
                        <a:rPr lang="en-GB" sz="1200" dirty="0" smtClean="0"/>
                        <a:t>: Fish and birds.</a:t>
                      </a:r>
                    </a:p>
                    <a:p>
                      <a:r>
                        <a:rPr lang="en-GB" sz="1200" b="1" dirty="0" smtClean="0"/>
                        <a:t>Day 6</a:t>
                      </a:r>
                      <a:r>
                        <a:rPr lang="en-GB" sz="1200" dirty="0" smtClean="0"/>
                        <a:t>: Animals and the first humans, Adam and Eve.</a:t>
                      </a:r>
                    </a:p>
                    <a:p>
                      <a:r>
                        <a:rPr lang="en-GB" sz="1200" b="1" dirty="0" smtClean="0"/>
                        <a:t>Day 7</a:t>
                      </a:r>
                      <a:r>
                        <a:rPr lang="en-GB" sz="1200" dirty="0" smtClean="0"/>
                        <a:t>: God rested.</a:t>
                      </a:r>
                    </a:p>
                  </a:txBody>
                  <a:tcPr/>
                </a:tc>
                <a:tc gridSpan="2">
                  <a:txBody>
                    <a:bodyPr/>
                    <a:lstStyle/>
                    <a:p>
                      <a:r>
                        <a:rPr lang="en-GB" sz="1200" b="1" dirty="0" smtClean="0"/>
                        <a:t>Judaism (Torah - Book of Genesis):</a:t>
                      </a:r>
                    </a:p>
                    <a:p>
                      <a:r>
                        <a:rPr lang="en-GB" sz="1200" dirty="0" smtClean="0"/>
                        <a:t>The creation </a:t>
                      </a:r>
                      <a:r>
                        <a:rPr lang="en-GB" sz="1200" b="0" dirty="0" smtClean="0"/>
                        <a:t>story in Judaism is exactly the same as the Christian story because the Torah's Book of Genesis is shared with the Christian Bible.</a:t>
                      </a:r>
                    </a:p>
                    <a:p>
                      <a:r>
                        <a:rPr lang="en-GB" sz="1200" b="0" dirty="0" smtClean="0"/>
                        <a:t>God also created the world in 6 days, starting with light and ending with humans, Adam and </a:t>
                      </a:r>
                      <a:r>
                        <a:rPr lang="en-GB" sz="1200" dirty="0" smtClean="0"/>
                        <a:t>Eve.</a:t>
                      </a:r>
                    </a:p>
                  </a:txBody>
                  <a:tcPr/>
                </a:tc>
                <a:tc hMerge="1">
                  <a:txBody>
                    <a:bodyPr/>
                    <a:lstStyle/>
                    <a:p>
                      <a:endParaRPr lang="en-GB"/>
                    </a:p>
                  </a:txBody>
                  <a:tcPr/>
                </a:tc>
                <a:tc>
                  <a:txBody>
                    <a:bodyPr/>
                    <a:lstStyle/>
                    <a:p>
                      <a:r>
                        <a:rPr lang="en-GB" sz="1200" b="1" dirty="0" smtClean="0"/>
                        <a:t>Islam (Qur'an):</a:t>
                      </a:r>
                    </a:p>
                    <a:p>
                      <a:r>
                        <a:rPr lang="en-GB" sz="1200" dirty="0" smtClean="0"/>
                        <a:t>In </a:t>
                      </a:r>
                      <a:r>
                        <a:rPr lang="en-GB" sz="1200" b="1" dirty="0" smtClean="0"/>
                        <a:t>Islam</a:t>
                      </a:r>
                      <a:r>
                        <a:rPr lang="en-GB" sz="1200" dirty="0" smtClean="0"/>
                        <a:t>, God (Allah) also created the universe and everything in it.</a:t>
                      </a:r>
                    </a:p>
                    <a:p>
                      <a:r>
                        <a:rPr lang="en-GB" sz="1200" dirty="0" smtClean="0"/>
                        <a:t>The Qur'an doesn’t say the world was made in </a:t>
                      </a:r>
                      <a:r>
                        <a:rPr lang="en-GB" sz="1200" b="0" dirty="0" smtClean="0"/>
                        <a:t>exactly 6 days, but it does say Allah created everything in stages.</a:t>
                      </a:r>
                    </a:p>
                    <a:p>
                      <a:r>
                        <a:rPr lang="en-GB" sz="1200" b="0" dirty="0" smtClean="0"/>
                        <a:t>Humans, like in Christianity and Judaism, were created by Allah, starting with the first man, Adam</a:t>
                      </a:r>
                      <a:r>
                        <a:rPr lang="en-GB" sz="1200" dirty="0" smtClean="0"/>
                        <a:t>.</a:t>
                      </a:r>
                    </a:p>
                  </a:txBody>
                  <a:tcPr/>
                </a:tc>
                <a:extLst>
                  <a:ext uri="{0D108BD9-81ED-4DB2-BD59-A6C34878D82A}">
                    <a16:rowId xmlns:a16="http://schemas.microsoft.com/office/drawing/2014/main" val="2923867406"/>
                  </a:ext>
                </a:extLst>
              </a:tr>
              <a:tr h="1470506">
                <a:tc gridSpan="2">
                  <a:txBody>
                    <a:bodyPr/>
                    <a:lstStyle/>
                    <a:p>
                      <a:r>
                        <a:rPr lang="en-GB" sz="1200" b="1" dirty="0" smtClean="0"/>
                        <a:t>Similarities:</a:t>
                      </a:r>
                    </a:p>
                    <a:p>
                      <a:r>
                        <a:rPr lang="en-GB" sz="1200" dirty="0" smtClean="0"/>
                        <a:t>All three religions believe in </a:t>
                      </a:r>
                      <a:r>
                        <a:rPr lang="en-GB" sz="1200" b="1" dirty="0" smtClean="0"/>
                        <a:t>one God</a:t>
                      </a:r>
                      <a:r>
                        <a:rPr lang="en-GB" sz="1200" dirty="0" smtClean="0"/>
                        <a:t> who created the world and humans.</a:t>
                      </a:r>
                    </a:p>
                    <a:p>
                      <a:r>
                        <a:rPr lang="en-GB" sz="1200" dirty="0" smtClean="0"/>
                        <a:t>All three believe that the first human was </a:t>
                      </a:r>
                      <a:r>
                        <a:rPr lang="en-GB" sz="1200" b="1" dirty="0" smtClean="0"/>
                        <a:t>Adam</a:t>
                      </a:r>
                      <a:r>
                        <a:rPr lang="en-GB" sz="1200" dirty="0" smtClean="0"/>
                        <a:t>.</a:t>
                      </a:r>
                    </a:p>
                    <a:p>
                      <a:r>
                        <a:rPr lang="en-GB" sz="1200" dirty="0" smtClean="0"/>
                        <a:t>They all agree that God created everything in stages, including the Earth, plants, animals, and humans.</a:t>
                      </a:r>
                    </a:p>
                    <a:p>
                      <a:endParaRPr lang="en-GB" sz="1200" dirty="0"/>
                    </a:p>
                  </a:txBody>
                  <a:tcPr/>
                </a:tc>
                <a:tc hMerge="1">
                  <a:txBody>
                    <a:bodyPr/>
                    <a:lstStyle/>
                    <a:p>
                      <a:endParaRPr lang="en-GB" sz="1200" dirty="0"/>
                    </a:p>
                  </a:txBody>
                  <a:tcPr/>
                </a:tc>
                <a:tc gridSpan="2">
                  <a:txBody>
                    <a:bodyPr/>
                    <a:lstStyle/>
                    <a:p>
                      <a:r>
                        <a:rPr lang="en-GB" sz="1200" b="1" dirty="0" smtClean="0"/>
                        <a:t>Differences:</a:t>
                      </a:r>
                    </a:p>
                    <a:p>
                      <a:r>
                        <a:rPr lang="en-GB" sz="1200" b="1" dirty="0" smtClean="0"/>
                        <a:t>Timeframe</a:t>
                      </a:r>
                      <a:r>
                        <a:rPr lang="en-GB" sz="1200" dirty="0" smtClean="0"/>
                        <a:t>: Christianity and Judaism say creation </a:t>
                      </a:r>
                      <a:r>
                        <a:rPr lang="en-GB" sz="1200" b="0" dirty="0" smtClean="0"/>
                        <a:t>took 6 days</a:t>
                      </a:r>
                      <a:r>
                        <a:rPr lang="en-GB" sz="1200" dirty="0" smtClean="0"/>
                        <a:t>. In Islam, there’s no specific day count, just stages.</a:t>
                      </a:r>
                    </a:p>
                    <a:p>
                      <a:r>
                        <a:rPr lang="en-GB" sz="1200" b="1" dirty="0" smtClean="0"/>
                        <a:t>Details</a:t>
                      </a:r>
                      <a:r>
                        <a:rPr lang="en-GB" sz="1200" dirty="0" smtClean="0"/>
                        <a:t>: The specific details in how things were created differ. For example, in Islam, the story doesn’t focus on the order of creation in the same way as the Bible and Torah.</a:t>
                      </a:r>
                    </a:p>
                    <a:p>
                      <a:r>
                        <a:rPr lang="en-GB" sz="1200" b="1" dirty="0" smtClean="0"/>
                        <a:t>Resting</a:t>
                      </a:r>
                      <a:r>
                        <a:rPr lang="en-GB" sz="1200" dirty="0" smtClean="0"/>
                        <a:t>: In Christianity and Judaism, God rests on, but in Islam, Allah does not rest, as He is always active.</a:t>
                      </a:r>
                    </a:p>
                  </a:txBody>
                  <a:tcPr/>
                </a:tc>
                <a:tc hMerge="1">
                  <a:txBody>
                    <a:bodyPr/>
                    <a:lstStyle/>
                    <a:p>
                      <a:endParaRPr lang="en-GB" sz="1200" dirty="0"/>
                    </a:p>
                  </a:txBody>
                  <a:tcPr/>
                </a:tc>
                <a:extLst>
                  <a:ext uri="{0D108BD9-81ED-4DB2-BD59-A6C34878D82A}">
                    <a16:rowId xmlns:a16="http://schemas.microsoft.com/office/drawing/2014/main" val="1745817185"/>
                  </a:ext>
                </a:extLst>
              </a:tr>
            </a:tbl>
          </a:graphicData>
        </a:graphic>
      </p:graphicFrame>
      <p:sp>
        <p:nvSpPr>
          <p:cNvPr id="3" name="Rectangle 2"/>
          <p:cNvSpPr/>
          <p:nvPr/>
        </p:nvSpPr>
        <p:spPr>
          <a:xfrm>
            <a:off x="2673350" y="2764176"/>
            <a:ext cx="5343525" cy="646331"/>
          </a:xfrm>
          <a:prstGeom prst="rect">
            <a:avLst/>
          </a:prstGeom>
        </p:spPr>
        <p:txBody>
          <a:bodyPr>
            <a:spAutoFit/>
          </a:bodyPr>
          <a:lstStyle/>
          <a:p>
            <a:r>
              <a:rPr lang="en-GB" dirty="0">
                <a:solidFill>
                  <a:srgbClr val="1F1F1F"/>
                </a:solidFill>
                <a:latin typeface="Arial" panose="020B0604020202020204" pitchFamily="34" charset="0"/>
              </a:rPr>
              <a:t/>
            </a:r>
            <a:br>
              <a:rPr lang="en-GB" dirty="0">
                <a:solidFill>
                  <a:srgbClr val="1F1F1F"/>
                </a:solidFill>
                <a:latin typeface="Arial" panose="020B0604020202020204" pitchFamily="34" charset="0"/>
              </a:rPr>
            </a:br>
            <a:endParaRPr lang="en-GB" dirty="0"/>
          </a:p>
        </p:txBody>
      </p:sp>
      <p:graphicFrame>
        <p:nvGraphicFramePr>
          <p:cNvPr id="26" name="Table 25"/>
          <p:cNvGraphicFramePr>
            <a:graphicFrameLocks noGrp="1"/>
          </p:cNvGraphicFramePr>
          <p:nvPr>
            <p:extLst>
              <p:ext uri="{D42A27DB-BD31-4B8C-83A1-F6EECF244321}">
                <p14:modId xmlns:p14="http://schemas.microsoft.com/office/powerpoint/2010/main" val="4014920313"/>
              </p:ext>
            </p:extLst>
          </p:nvPr>
        </p:nvGraphicFramePr>
        <p:xfrm>
          <a:off x="2990849" y="536580"/>
          <a:ext cx="4435471" cy="2560320"/>
        </p:xfrm>
        <a:graphic>
          <a:graphicData uri="http://schemas.openxmlformats.org/drawingml/2006/table">
            <a:tbl>
              <a:tblPr firstRow="1" bandRow="1">
                <a:tableStyleId>{93296810-A885-4BE3-A3E7-6D5BEEA58F35}</a:tableStyleId>
              </a:tblPr>
              <a:tblGrid>
                <a:gridCol w="4435471">
                  <a:extLst>
                    <a:ext uri="{9D8B030D-6E8A-4147-A177-3AD203B41FA5}">
                      <a16:colId xmlns:a16="http://schemas.microsoft.com/office/drawing/2014/main" val="3831308595"/>
                    </a:ext>
                  </a:extLst>
                </a:gridCol>
              </a:tblGrid>
              <a:tr h="0">
                <a:tc>
                  <a:txBody>
                    <a:bodyPr/>
                    <a:lstStyle/>
                    <a:p>
                      <a:r>
                        <a:rPr lang="en-GB" sz="1200" dirty="0" smtClean="0"/>
                        <a:t>Different interpretations of the Creation Story</a:t>
                      </a:r>
                      <a:endParaRPr lang="en-GB" sz="1200" dirty="0"/>
                    </a:p>
                  </a:txBody>
                  <a:tcPr/>
                </a:tc>
                <a:extLst>
                  <a:ext uri="{0D108BD9-81ED-4DB2-BD59-A6C34878D82A}">
                    <a16:rowId xmlns:a16="http://schemas.microsoft.com/office/drawing/2014/main" val="1937740155"/>
                  </a:ext>
                </a:extLst>
              </a:tr>
              <a:tr h="370840">
                <a:tc>
                  <a:txBody>
                    <a:bodyPr/>
                    <a:lstStyle/>
                    <a:p>
                      <a:pPr marL="171450" indent="-171450">
                        <a:buFont typeface="Arial" panose="020B0604020202020204" pitchFamily="34" charset="0"/>
                        <a:buChar char="•"/>
                      </a:pPr>
                      <a:r>
                        <a:rPr lang="en-GB" sz="1200" kern="1200" dirty="0" smtClean="0">
                          <a:solidFill>
                            <a:schemeClr val="dk1"/>
                          </a:solidFill>
                          <a:latin typeface="+mn-lt"/>
                          <a:ea typeface="+mn-ea"/>
                          <a:cs typeface="+mn-cs"/>
                        </a:rPr>
                        <a:t>Some Christians believe in the creation story 'literally' which means they believe exactly what was written in The Bible.</a:t>
                      </a:r>
                    </a:p>
                    <a:p>
                      <a:pPr marL="171450" indent="-171450">
                        <a:buFont typeface="Arial" panose="020B0604020202020204" pitchFamily="34" charset="0"/>
                        <a:buChar char="•"/>
                      </a:pPr>
                      <a:r>
                        <a:rPr lang="en-GB" sz="1200" kern="1200" dirty="0" smtClean="0">
                          <a:solidFill>
                            <a:schemeClr val="dk1"/>
                          </a:solidFill>
                          <a:latin typeface="+mn-lt"/>
                          <a:ea typeface="+mn-ea"/>
                          <a:cs typeface="+mn-cs"/>
                        </a:rPr>
                        <a:t>Other Christians believe that the writers of the Bible were inspired by God’s actions. They interpret Genesis 1 as fact but believe each day was actually an era that lasted millions or billions of years.</a:t>
                      </a:r>
                    </a:p>
                    <a:p>
                      <a:pPr marL="171450" indent="-171450">
                        <a:buFont typeface="Arial" panose="020B0604020202020204" pitchFamily="34" charset="0"/>
                        <a:buChar char="•"/>
                      </a:pPr>
                      <a:r>
                        <a:rPr lang="en-GB" sz="1200" kern="1200" dirty="0" smtClean="0">
                          <a:solidFill>
                            <a:schemeClr val="dk1"/>
                          </a:solidFill>
                          <a:latin typeface="+mn-lt"/>
                          <a:ea typeface="+mn-ea"/>
                          <a:cs typeface="+mn-cs"/>
                        </a:rPr>
                        <a:t>Some Christians interpret the Bible metaphorically. These Christians will accept scientific theories about the origins of the universe, such as the Big Bang theory. </a:t>
                      </a:r>
                    </a:p>
                    <a:p>
                      <a:pPr marL="171450" indent="-171450">
                        <a:buFont typeface="Arial" panose="020B0604020202020204" pitchFamily="34" charset="0"/>
                        <a:buChar char="•"/>
                      </a:pPr>
                      <a:r>
                        <a:rPr lang="en-GB" sz="1200" kern="1200" dirty="0" smtClean="0">
                          <a:solidFill>
                            <a:schemeClr val="dk1"/>
                          </a:solidFill>
                          <a:latin typeface="+mn-lt"/>
                          <a:ea typeface="+mn-ea"/>
                          <a:cs typeface="+mn-cs"/>
                        </a:rPr>
                        <a:t>What is important for these Christians, is the message of the Genesis account of creation, which is that God created the world, and gave humans a special role, status and purpose in it.</a:t>
                      </a:r>
                    </a:p>
                  </a:txBody>
                  <a:tcPr/>
                </a:tc>
                <a:extLst>
                  <a:ext uri="{0D108BD9-81ED-4DB2-BD59-A6C34878D82A}">
                    <a16:rowId xmlns:a16="http://schemas.microsoft.com/office/drawing/2014/main" val="2808231574"/>
                  </a:ext>
                </a:extLst>
              </a:tr>
            </a:tbl>
          </a:graphicData>
        </a:graphic>
      </p:graphicFrame>
      <p:graphicFrame>
        <p:nvGraphicFramePr>
          <p:cNvPr id="27" name="Table 26"/>
          <p:cNvGraphicFramePr>
            <a:graphicFrameLocks noGrp="1"/>
          </p:cNvGraphicFramePr>
          <p:nvPr>
            <p:extLst>
              <p:ext uri="{D42A27DB-BD31-4B8C-83A1-F6EECF244321}">
                <p14:modId xmlns:p14="http://schemas.microsoft.com/office/powerpoint/2010/main" val="2708136146"/>
              </p:ext>
            </p:extLst>
          </p:nvPr>
        </p:nvGraphicFramePr>
        <p:xfrm>
          <a:off x="0" y="529935"/>
          <a:ext cx="2952750" cy="2566965"/>
        </p:xfrm>
        <a:graphic>
          <a:graphicData uri="http://schemas.openxmlformats.org/drawingml/2006/table">
            <a:tbl>
              <a:tblPr firstRow="1" bandRow="1">
                <a:tableStyleId>{93296810-A885-4BE3-A3E7-6D5BEEA58F35}</a:tableStyleId>
              </a:tblPr>
              <a:tblGrid>
                <a:gridCol w="2952750">
                  <a:extLst>
                    <a:ext uri="{9D8B030D-6E8A-4147-A177-3AD203B41FA5}">
                      <a16:colId xmlns:a16="http://schemas.microsoft.com/office/drawing/2014/main" val="3831308595"/>
                    </a:ext>
                  </a:extLst>
                </a:gridCol>
              </a:tblGrid>
              <a:tr h="300706">
                <a:tc>
                  <a:txBody>
                    <a:bodyPr/>
                    <a:lstStyle/>
                    <a:p>
                      <a:r>
                        <a:rPr lang="en-GB" sz="1200" dirty="0" smtClean="0"/>
                        <a:t>Abrahamic religions</a:t>
                      </a:r>
                      <a:endParaRPr lang="en-GB" sz="1200" dirty="0"/>
                    </a:p>
                  </a:txBody>
                  <a:tcPr/>
                </a:tc>
                <a:extLst>
                  <a:ext uri="{0D108BD9-81ED-4DB2-BD59-A6C34878D82A}">
                    <a16:rowId xmlns:a16="http://schemas.microsoft.com/office/drawing/2014/main" val="1937740155"/>
                  </a:ext>
                </a:extLst>
              </a:tr>
              <a:tr h="2266259">
                <a:tc>
                  <a:txBody>
                    <a:bodyPr/>
                    <a:lstStyle/>
                    <a:p>
                      <a:pPr marL="0" marR="0" lvl="0" indent="0" algn="l" defTabSz="1007943" rtl="0" eaLnBrk="1" fontAlgn="auto" latinLnBrk="0" hangingPunct="1">
                        <a:lnSpc>
                          <a:spcPct val="107000"/>
                        </a:lnSpc>
                        <a:spcBef>
                          <a:spcPts val="0"/>
                        </a:spcBef>
                        <a:spcAft>
                          <a:spcPts val="800"/>
                        </a:spcAft>
                        <a:buClrTx/>
                        <a:buSzTx/>
                        <a:buFontTx/>
                        <a:buNone/>
                        <a:tabLst/>
                        <a:defRPr/>
                      </a:pPr>
                      <a:endParaRPr lang="en-GB" sz="1200"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endParaRPr>
                    </a:p>
                    <a:p>
                      <a:pPr marL="0" marR="0" lvl="0" indent="0" algn="l" defTabSz="1007943" rtl="0" eaLnBrk="1" fontAlgn="auto" latinLnBrk="0" hangingPunct="1">
                        <a:lnSpc>
                          <a:spcPct val="107000"/>
                        </a:lnSpc>
                        <a:spcBef>
                          <a:spcPts val="0"/>
                        </a:spcBef>
                        <a:spcAft>
                          <a:spcPts val="800"/>
                        </a:spcAft>
                        <a:buClrTx/>
                        <a:buSzTx/>
                        <a:buFontTx/>
                        <a:buNone/>
                        <a:tabLst/>
                        <a:defRPr/>
                      </a:pPr>
                      <a:endParaRPr lang="en-GB" sz="1200"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endParaRPr>
                    </a:p>
                    <a:p>
                      <a:pPr marL="0" marR="0" lvl="0" indent="0" algn="l" defTabSz="1007943" rtl="0" eaLnBrk="1" fontAlgn="auto" latinLnBrk="0" hangingPunct="1">
                        <a:lnSpc>
                          <a:spcPct val="107000"/>
                        </a:lnSpc>
                        <a:spcBef>
                          <a:spcPts val="0"/>
                        </a:spcBef>
                        <a:spcAft>
                          <a:spcPts val="800"/>
                        </a:spcAft>
                        <a:buClrTx/>
                        <a:buSzTx/>
                        <a:buFontTx/>
                        <a:buNone/>
                        <a:tabLst/>
                        <a:defRPr/>
                      </a:pPr>
                      <a:endParaRPr lang="en-GB" sz="1200"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endParaRPr>
                    </a:p>
                    <a:p>
                      <a:pPr marL="0" marR="0" lvl="0" indent="0" algn="l" defTabSz="1007943" rtl="0" eaLnBrk="1" fontAlgn="auto" latinLnBrk="0" hangingPunct="1">
                        <a:lnSpc>
                          <a:spcPct val="107000"/>
                        </a:lnSpc>
                        <a:spcBef>
                          <a:spcPts val="0"/>
                        </a:spcBef>
                        <a:spcAft>
                          <a:spcPts val="800"/>
                        </a:spcAft>
                        <a:buClrTx/>
                        <a:buSzTx/>
                        <a:buFontTx/>
                        <a:buNone/>
                        <a:tabLst/>
                        <a:defRPr/>
                      </a:pPr>
                      <a:r>
                        <a:rPr lang="en-GB" sz="1200"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rPr>
                        <a:t>The term "Abrahamic religions" refers to the monotheistic, or worshipping one God, religions of Judaism, Christianity, and Islam. </a:t>
                      </a:r>
                    </a:p>
                    <a:p>
                      <a:pPr marL="0" marR="0" lvl="0" indent="0" algn="l" defTabSz="1007943" rtl="0" eaLnBrk="1" fontAlgn="auto" latinLnBrk="0" hangingPunct="1">
                        <a:lnSpc>
                          <a:spcPct val="107000"/>
                        </a:lnSpc>
                        <a:spcBef>
                          <a:spcPts val="0"/>
                        </a:spcBef>
                        <a:spcAft>
                          <a:spcPts val="800"/>
                        </a:spcAft>
                        <a:buClrTx/>
                        <a:buSzTx/>
                        <a:buFontTx/>
                        <a:buNone/>
                        <a:tabLst/>
                        <a:defRPr/>
                      </a:pPr>
                      <a:r>
                        <a:rPr lang="en-GB" sz="1200"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rPr>
                        <a:t>These religions are so named for their connection to the prophet Abraham.</a:t>
                      </a:r>
                    </a:p>
                  </a:txBody>
                  <a:tcPr/>
                </a:tc>
                <a:extLst>
                  <a:ext uri="{0D108BD9-81ED-4DB2-BD59-A6C34878D82A}">
                    <a16:rowId xmlns:a16="http://schemas.microsoft.com/office/drawing/2014/main" val="2808231574"/>
                  </a:ext>
                </a:extLst>
              </a:tr>
            </a:tbl>
          </a:graphicData>
        </a:graphic>
      </p:graphicFrame>
      <p:pic>
        <p:nvPicPr>
          <p:cNvPr id="1026" name="Picture 2" descr="The Blessing of a Rare Confluence of Religious Observances for Abrahamic  Faith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97714" y="854656"/>
            <a:ext cx="1269211" cy="846141"/>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801156">
            <a:off x="7232996" y="6481604"/>
            <a:ext cx="1519294" cy="1107103"/>
          </a:xfrm>
          <a:prstGeom prst="rect">
            <a:avLst/>
          </a:prstGeom>
        </p:spPr>
      </p:pic>
    </p:spTree>
    <p:extLst>
      <p:ext uri="{BB962C8B-B14F-4D97-AF65-F5344CB8AC3E}">
        <p14:creationId xmlns:p14="http://schemas.microsoft.com/office/powerpoint/2010/main" val="1538547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par>
                          <p:cTn id="8" fill="hold">
                            <p:stCondLst>
                              <p:cond delay="500"/>
                            </p:stCondLst>
                            <p:childTnLst>
                              <p:par>
                                <p:cTn id="9" presetID="6" presetClass="emph" presetSubtype="0" fill="hold" nodeType="afterEffect">
                                  <p:stCondLst>
                                    <p:cond delay="0"/>
                                  </p:stCondLst>
                                  <p:childTnLst>
                                    <p:animScale>
                                      <p:cBhvr>
                                        <p:cTn id="10" dur="500" fill="hold"/>
                                        <p:tgtEl>
                                          <p:spTgt spid="22"/>
                                        </p:tgtEl>
                                      </p:cBhvr>
                                      <p:by x="25000" y="25000"/>
                                    </p:animScale>
                                  </p:childTnLst>
                                </p:cTn>
                              </p:par>
                              <p:par>
                                <p:cTn id="11" presetID="10" presetClass="exit" presetSubtype="0" fill="hold" nodeType="withEffect">
                                  <p:stCondLst>
                                    <p:cond delay="0"/>
                                  </p:stCondLst>
                                  <p:childTnLst>
                                    <p:animEffect transition="out" filter="fade">
                                      <p:cBhvr>
                                        <p:cTn id="12" dur="500"/>
                                        <p:tgtEl>
                                          <p:spTgt spid="22"/>
                                        </p:tgtEl>
                                      </p:cBhvr>
                                    </p:animEffect>
                                    <p:set>
                                      <p:cBhvr>
                                        <p:cTn id="13" dur="1" fill="hold">
                                          <p:stCondLst>
                                            <p:cond delay="499"/>
                                          </p:stCondLst>
                                        </p:cTn>
                                        <p:tgtEl>
                                          <p:spTgt spid="22"/>
                                        </p:tgtEl>
                                        <p:attrNameLst>
                                          <p:attrName>style.visibility</p:attrName>
                                        </p:attrNameLst>
                                      </p:cBhvr>
                                      <p:to>
                                        <p:strVal val="hidden"/>
                                      </p:to>
                                    </p:set>
                                  </p:childTnLst>
                                </p:cTn>
                              </p:par>
                            </p:childTnLst>
                          </p:cTn>
                        </p:par>
                      </p:childTnLst>
                    </p:cTn>
                  </p:par>
                  <p:par>
                    <p:cTn id="14" fill="hold">
                      <p:stCondLst>
                        <p:cond delay="indefinite"/>
                      </p:stCondLst>
                      <p:childTnLst>
                        <p:par>
                          <p:cTn id="15" fill="hold">
                            <p:stCondLst>
                              <p:cond delay="0"/>
                            </p:stCondLst>
                            <p:childTnLst>
                              <p:par>
                                <p:cTn id="16" presetID="22" presetClass="entr" presetSubtype="2" fill="hold" nodeType="click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wipe(right)">
                                      <p:cBhvr>
                                        <p:cTn id="1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4869</TotalTime>
  <Words>1870</Words>
  <Application>Microsoft Office PowerPoint</Application>
  <PresentationFormat>Custom</PresentationFormat>
  <Paragraphs>83</Paragraphs>
  <Slides>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Aptos</vt:lpstr>
      <vt:lpstr>Arial</vt:lpstr>
      <vt:lpstr>Calibri</vt:lpstr>
      <vt:lpstr>Calibri Light</vt:lpstr>
      <vt:lpstr>Times New Roman</vt:lpstr>
      <vt:lpstr>Office Theme</vt:lpstr>
      <vt:lpstr>PowerPoint Presentation</vt:lpstr>
      <vt:lpstr>PowerPoint Presentation</vt:lpstr>
    </vt:vector>
  </TitlesOfParts>
  <Company>Langshott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Rebeka Miah</dc:creator>
  <cp:lastModifiedBy>Rebeka Miah</cp:lastModifiedBy>
  <cp:revision>100</cp:revision>
  <cp:lastPrinted>2024-12-05T11:39:38Z</cp:lastPrinted>
  <dcterms:created xsi:type="dcterms:W3CDTF">2023-11-14T15:55:26Z</dcterms:created>
  <dcterms:modified xsi:type="dcterms:W3CDTF">2024-12-05T15:49:23Z</dcterms:modified>
</cp:coreProperties>
</file>