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4660"/>
  </p:normalViewPr>
  <p:slideViewPr>
    <p:cSldViewPr snapToGrid="0">
      <p:cViewPr varScale="1">
        <p:scale>
          <a:sx n="53" d="100"/>
          <a:sy n="53" d="100"/>
        </p:scale>
        <p:origin x="58" y="59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08ECE38-4E2B-46FB-9FE6-1874473ADA58}" type="datetimeFigureOut">
              <a:rPr lang="en-GB" smtClean="0"/>
              <a:t>15/10/2024</a:t>
            </a:fld>
            <a:endParaRPr lang="en-GB"/>
          </a:p>
        </p:txBody>
      </p:sp>
      <p:sp>
        <p:nvSpPr>
          <p:cNvPr id="4" name="Slide Image Placeholder 3"/>
          <p:cNvSpPr>
            <a:spLocks noGrp="1" noRot="1" noChangeAspect="1"/>
          </p:cNvSpPr>
          <p:nvPr>
            <p:ph type="sldImg" idx="2"/>
          </p:nvPr>
        </p:nvSpPr>
        <p:spPr>
          <a:xfrm>
            <a:off x="1030288" y="1241425"/>
            <a:ext cx="47371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30835208-E482-45AA-B76A-8585EF6B0562}" type="slidenum">
              <a:rPr lang="en-GB" smtClean="0"/>
              <a:t>‹#›</a:t>
            </a:fld>
            <a:endParaRPr lang="en-GB"/>
          </a:p>
        </p:txBody>
      </p:sp>
    </p:spTree>
    <p:extLst>
      <p:ext uri="{BB962C8B-B14F-4D97-AF65-F5344CB8AC3E}">
        <p14:creationId xmlns:p14="http://schemas.microsoft.com/office/powerpoint/2010/main" val="2640452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835208-E482-45AA-B76A-8585EF6B0562}" type="slidenum">
              <a:rPr lang="en-GB" smtClean="0"/>
              <a:t>1</a:t>
            </a:fld>
            <a:endParaRPr lang="en-GB"/>
          </a:p>
        </p:txBody>
      </p:sp>
    </p:spTree>
    <p:extLst>
      <p:ext uri="{BB962C8B-B14F-4D97-AF65-F5344CB8AC3E}">
        <p14:creationId xmlns:p14="http://schemas.microsoft.com/office/powerpoint/2010/main" val="10565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15/10/2024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15/10/2024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15/10/2024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15/10/2024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google.com/search?sca_esv=be665a62fa86d23b&amp;rlz=1C1GCEA_enGB1127GB1127&amp;q=sloping&amp;si=ACC90nypsxZVz3WGK63NbnSPlfCB2BQoNnReyKc7td4SEMeSlzFQnJOsjOgBsGgA1Rc7nE3iGBBfx_i542tRhwRUCmUlZy8JmQ%3D%3D&amp;expnd=1&amp;sa=X&amp;ved=2ahUKEwjFk6uDqpCJAxUKV0EAHZwMCl4QyecJegQINBAO"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png"/><Relationship Id="rId5" Type="http://schemas.microsoft.com/office/2007/relationships/hdphoto" Target="../media/hdphoto1.wdp"/><Relationship Id="rId10" Type="http://schemas.openxmlformats.org/officeDocument/2006/relationships/image" Target="../media/image6.png"/><Relationship Id="rId4" Type="http://schemas.openxmlformats.org/officeDocument/2006/relationships/image" Target="../media/image1.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440864546"/>
              </p:ext>
            </p:extLst>
          </p:nvPr>
        </p:nvGraphicFramePr>
        <p:xfrm>
          <a:off x="6095079" y="637884"/>
          <a:ext cx="4536515" cy="4206240"/>
        </p:xfrm>
        <a:graphic>
          <a:graphicData uri="http://schemas.openxmlformats.org/drawingml/2006/table">
            <a:tbl>
              <a:tblPr firstRow="1" bandRow="1">
                <a:tableStyleId>{93296810-A885-4BE3-A3E7-6D5BEEA58F35}</a:tableStyleId>
              </a:tblPr>
              <a:tblGrid>
                <a:gridCol w="864521">
                  <a:extLst>
                    <a:ext uri="{9D8B030D-6E8A-4147-A177-3AD203B41FA5}">
                      <a16:colId xmlns:a16="http://schemas.microsoft.com/office/drawing/2014/main" val="1630223619"/>
                    </a:ext>
                  </a:extLst>
                </a:gridCol>
                <a:gridCol w="3671994">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9871">
                <a:tc>
                  <a:txBody>
                    <a:bodyPr/>
                    <a:lstStyle/>
                    <a:p>
                      <a:r>
                        <a:rPr lang="en-GB" sz="1100" dirty="0" smtClean="0"/>
                        <a:t>altar</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An altar is a raised area in a house of worship where people can </a:t>
                      </a:r>
                      <a:r>
                        <a:rPr lang="en-GB" sz="1200" kern="1200" dirty="0" err="1" smtClean="0">
                          <a:solidFill>
                            <a:schemeClr val="dk1"/>
                          </a:solidFill>
                          <a:latin typeface="+mn-lt"/>
                          <a:ea typeface="+mn-ea"/>
                          <a:cs typeface="+mn-cs"/>
                        </a:rPr>
                        <a:t>honor</a:t>
                      </a:r>
                      <a:r>
                        <a:rPr lang="en-GB" sz="1200" kern="1200" dirty="0" smtClean="0">
                          <a:solidFill>
                            <a:schemeClr val="dk1"/>
                          </a:solidFill>
                          <a:latin typeface="+mn-lt"/>
                          <a:ea typeface="+mn-ea"/>
                          <a:cs typeface="+mn-cs"/>
                        </a:rPr>
                        <a:t> God with offerings.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1981027"/>
                  </a:ext>
                </a:extLst>
              </a:tr>
              <a:tr h="378116">
                <a:tc>
                  <a:txBody>
                    <a:bodyPr/>
                    <a:lstStyle/>
                    <a:p>
                      <a:r>
                        <a:rPr lang="en-GB" sz="1100" dirty="0" smtClean="0"/>
                        <a:t>Bible</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Holy book of Christianity which is made up of the Old Testament and the New Testament.</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57796">
                <a:tc>
                  <a:txBody>
                    <a:bodyPr/>
                    <a:lstStyle/>
                    <a:p>
                      <a:r>
                        <a:rPr lang="en-GB" sz="1100" dirty="0" smtClean="0"/>
                        <a:t>book</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written or printed work consisting of pages glued or sewn together along one side and bound in covers.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86823889"/>
                  </a:ext>
                </a:extLst>
              </a:tr>
              <a:tr h="205396">
                <a:tc>
                  <a:txBody>
                    <a:bodyPr/>
                    <a:lstStyle/>
                    <a:p>
                      <a:r>
                        <a:rPr lang="en-GB" sz="1100" dirty="0" smtClean="0"/>
                        <a:t>creation</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The making</a:t>
                      </a:r>
                      <a:r>
                        <a:rPr lang="en-GB" sz="1200" kern="1200" baseline="0" dirty="0" smtClean="0">
                          <a:solidFill>
                            <a:schemeClr val="dk1"/>
                          </a:solidFill>
                          <a:latin typeface="+mn-lt"/>
                          <a:ea typeface="+mn-ea"/>
                          <a:cs typeface="+mn-cs"/>
                        </a:rPr>
                        <a:t> of something, such as the universe.</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19090838"/>
                  </a:ext>
                </a:extLst>
              </a:tr>
              <a:tr h="0">
                <a:tc>
                  <a:txBody>
                    <a:bodyPr/>
                    <a:lstStyle/>
                    <a:p>
                      <a:r>
                        <a:rPr lang="en-GB" sz="1100" dirty="0" smtClean="0"/>
                        <a:t>God</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the creator and ruler of the universe.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55742017"/>
                  </a:ext>
                </a:extLst>
              </a:tr>
              <a:tr h="449871">
                <a:tc>
                  <a:txBody>
                    <a:bodyPr/>
                    <a:lstStyle/>
                    <a:p>
                      <a:r>
                        <a:rPr lang="en-GB" sz="1100" dirty="0" smtClean="0"/>
                        <a:t>image</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 picture or some other likeness of a person or thing.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9567345"/>
                  </a:ext>
                </a:extLst>
              </a:tr>
              <a:tr h="0">
                <a:tc>
                  <a:txBody>
                    <a:bodyPr/>
                    <a:lstStyle/>
                    <a:p>
                      <a:r>
                        <a:rPr lang="en-GB" sz="1100" dirty="0" smtClean="0"/>
                        <a:t>lectern</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effectLst/>
                        </a:rPr>
                        <a:t>noun. </a:t>
                      </a:r>
                      <a:r>
                        <a:rPr lang="en-GB" sz="1200" dirty="0" smtClean="0">
                          <a:effectLst/>
                        </a:rPr>
                        <a:t>a tall stand </a:t>
                      </a:r>
                      <a:r>
                        <a:rPr lang="en-GB" sz="1200" kern="1200" dirty="0" smtClean="0">
                          <a:solidFill>
                            <a:schemeClr val="dk1"/>
                          </a:solidFill>
                          <a:latin typeface="+mn-lt"/>
                          <a:ea typeface="+mn-ea"/>
                          <a:cs typeface="+mn-cs"/>
                        </a:rPr>
                        <a:t>with a </a:t>
                      </a:r>
                      <a:r>
                        <a:rPr lang="en-GB" sz="1200" kern="1200" dirty="0" smtClean="0">
                          <a:solidFill>
                            <a:schemeClr val="dk1"/>
                          </a:solidFill>
                          <a:latin typeface="+mn-lt"/>
                          <a:ea typeface="+mn-ea"/>
                          <a:cs typeface="+mn-cs"/>
                          <a:hlinkClick r:id="rId3"/>
                        </a:rPr>
                        <a:t>sloping</a:t>
                      </a:r>
                      <a:r>
                        <a:rPr lang="en-GB" sz="1200" kern="1200" dirty="0" smtClean="0">
                          <a:solidFill>
                            <a:schemeClr val="dk1"/>
                          </a:solidFill>
                          <a:latin typeface="+mn-lt"/>
                          <a:ea typeface="+mn-ea"/>
                          <a:cs typeface="+mn-cs"/>
                        </a:rPr>
                        <a:t> top to hold </a:t>
                      </a:r>
                      <a:r>
                        <a:rPr lang="en-GB" sz="1200" dirty="0" smtClean="0">
                          <a:effectLst/>
                        </a:rPr>
                        <a:t>a book or notes from which someone</a:t>
                      </a:r>
                      <a:r>
                        <a:rPr lang="en-GB" sz="1200" baseline="0" dirty="0" smtClean="0">
                          <a:effectLst/>
                        </a:rPr>
                        <a:t> </a:t>
                      </a:r>
                      <a:r>
                        <a:rPr lang="en-GB" sz="1200" dirty="0" smtClean="0">
                          <a:effectLst/>
                        </a:rPr>
                        <a:t>can read while standing up.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12076063"/>
                  </a:ext>
                </a:extLst>
              </a:tr>
              <a:tr h="154596">
                <a:tc>
                  <a:txBody>
                    <a:bodyPr/>
                    <a:lstStyle/>
                    <a:p>
                      <a:r>
                        <a:rPr lang="en-GB" sz="1100" dirty="0" smtClean="0"/>
                        <a:t>narrative</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kern="1200" dirty="0" smtClean="0">
                          <a:solidFill>
                            <a:schemeClr val="dk1"/>
                          </a:solidFill>
                          <a:latin typeface="+mn-lt"/>
                          <a:ea typeface="+mn-ea"/>
                          <a:cs typeface="+mn-cs"/>
                        </a:rPr>
                        <a:t>noun. </a:t>
                      </a:r>
                      <a:r>
                        <a:rPr lang="en-GB" sz="1200" i="0" kern="1200" dirty="0" smtClean="0">
                          <a:solidFill>
                            <a:schemeClr val="dk1"/>
                          </a:solidFill>
                          <a:latin typeface="+mn-lt"/>
                          <a:ea typeface="+mn-ea"/>
                          <a:cs typeface="+mn-cs"/>
                        </a:rPr>
                        <a:t>a spoken or written account of connected events; a story.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428625">
                <a:tc>
                  <a:txBody>
                    <a:bodyPr/>
                    <a:lstStyle/>
                    <a:p>
                      <a:r>
                        <a:rPr lang="en-GB" sz="1100" dirty="0" smtClean="0"/>
                        <a:t>story</a:t>
                      </a:r>
                      <a:endParaRPr lang="en-GB" sz="11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kern="1200" dirty="0" smtClean="0">
                          <a:solidFill>
                            <a:schemeClr val="dk1"/>
                          </a:solidFill>
                          <a:latin typeface="+mn-lt"/>
                          <a:ea typeface="+mn-ea"/>
                          <a:cs typeface="+mn-cs"/>
                        </a:rPr>
                        <a:t>noun</a:t>
                      </a:r>
                      <a:r>
                        <a:rPr lang="en-GB" sz="1200" kern="1200" dirty="0" smtClean="0">
                          <a:solidFill>
                            <a:schemeClr val="dk1"/>
                          </a:solidFill>
                          <a:latin typeface="+mn-lt"/>
                          <a:ea typeface="+mn-ea"/>
                          <a:cs typeface="+mn-cs"/>
                        </a:rPr>
                        <a:t>. an account of something that happened, either true or made up.</a:t>
                      </a:r>
                      <a:endParaRPr lang="en-GB" sz="1200" i="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33304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44020121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2 – Christianity – Why is the Bible an important book for Christians?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1" name="Table 20"/>
          <p:cNvGraphicFramePr>
            <a:graphicFrameLocks noGrp="1"/>
          </p:cNvGraphicFramePr>
          <p:nvPr>
            <p:extLst>
              <p:ext uri="{D42A27DB-BD31-4B8C-83A1-F6EECF244321}">
                <p14:modId xmlns:p14="http://schemas.microsoft.com/office/powerpoint/2010/main" val="1423526550"/>
              </p:ext>
            </p:extLst>
          </p:nvPr>
        </p:nvGraphicFramePr>
        <p:xfrm>
          <a:off x="-18883" y="3794857"/>
          <a:ext cx="6085880" cy="2705546"/>
        </p:xfrm>
        <a:graphic>
          <a:graphicData uri="http://schemas.openxmlformats.org/drawingml/2006/table">
            <a:tbl>
              <a:tblPr firstRow="1" bandRow="1">
                <a:tableStyleId>{93296810-A885-4BE3-A3E7-6D5BEEA58F35}</a:tableStyleId>
              </a:tblPr>
              <a:tblGrid>
                <a:gridCol w="6085880">
                  <a:extLst>
                    <a:ext uri="{9D8B030D-6E8A-4147-A177-3AD203B41FA5}">
                      <a16:colId xmlns:a16="http://schemas.microsoft.com/office/drawing/2014/main" val="3213054897"/>
                    </a:ext>
                  </a:extLst>
                </a:gridCol>
              </a:tblGrid>
              <a:tr h="215357">
                <a:tc>
                  <a:txBody>
                    <a:bodyPr/>
                    <a:lstStyle/>
                    <a:p>
                      <a:r>
                        <a:rPr lang="en-GB" sz="1200" dirty="0" smtClean="0"/>
                        <a:t>How is the Bible organised?</a:t>
                      </a:r>
                      <a:endParaRPr lang="en-GB" sz="1200" dirty="0"/>
                    </a:p>
                  </a:txBody>
                  <a:tcPr/>
                </a:tc>
                <a:extLst>
                  <a:ext uri="{0D108BD9-81ED-4DB2-BD59-A6C34878D82A}">
                    <a16:rowId xmlns:a16="http://schemas.microsoft.com/office/drawing/2014/main" val="2774025659"/>
                  </a:ext>
                </a:extLst>
              </a:tr>
              <a:tr h="243122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Bible is split into two main parts,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Old Testament </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and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New Testament. </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The Old Testament tells the story of the Jewish people.</a:t>
                      </a:r>
                      <a:r>
                        <a:rPr lang="en-GB" sz="1200" baseline="0" dirty="0" smtClean="0"/>
                        <a:t> </a:t>
                      </a:r>
                      <a:r>
                        <a:rPr lang="en-GB" sz="1200" dirty="0" smtClean="0"/>
                        <a:t>Most of the Old Testament is also part of the Jewish Holy Book, the </a:t>
                      </a:r>
                      <a:r>
                        <a:rPr lang="en-GB" sz="1200" dirty="0" err="1" smtClean="0"/>
                        <a:t>Tanakh</a:t>
                      </a:r>
                      <a:r>
                        <a:rPr lang="en-GB" sz="1200" dirty="0" smtClean="0"/>
                        <a:t>.</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The New Testament is about Jesus and the first Christians.</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Each part is separated into sections called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books</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Old Testament is the first part of the Bible and it</a:t>
                      </a:r>
                      <a:r>
                        <a:rPr lang="en-GB" sz="1200"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is</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made up of 39 books.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New Testament is the second part and is made up of 27 books which makes 66 in total!</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Each book is split into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chapters</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and each chapter is then split into smaller sections called </a:t>
                      </a: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verses</a:t>
                      </a:r>
                      <a:r>
                        <a:rPr lang="en-GB" sz="1200"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which makes it easier to find certain bits – the Bible is a very long book!</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For example, a section of the Bible might be written like this: John 3:16.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This means John chapter three, verse 16.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This makes it easier for people to find certain parts of the Bible.</a:t>
                      </a:r>
                      <a:endParaRPr lang="en-GB" sz="1200" dirty="0" smtClean="0"/>
                    </a:p>
                  </a:txBody>
                  <a:tcPr/>
                </a:tc>
                <a:extLst>
                  <a:ext uri="{0D108BD9-81ED-4DB2-BD59-A6C34878D82A}">
                    <a16:rowId xmlns:a16="http://schemas.microsoft.com/office/drawing/2014/main" val="3043720213"/>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2237460195"/>
              </p:ext>
            </p:extLst>
          </p:nvPr>
        </p:nvGraphicFramePr>
        <p:xfrm>
          <a:off x="30093" y="628568"/>
          <a:ext cx="2902266" cy="3130632"/>
        </p:xfrm>
        <a:graphic>
          <a:graphicData uri="http://schemas.openxmlformats.org/drawingml/2006/table">
            <a:tbl>
              <a:tblPr firstRow="1" bandRow="1">
                <a:tableStyleId>{93296810-A885-4BE3-A3E7-6D5BEEA58F35}</a:tableStyleId>
              </a:tblPr>
              <a:tblGrid>
                <a:gridCol w="2902266">
                  <a:extLst>
                    <a:ext uri="{9D8B030D-6E8A-4147-A177-3AD203B41FA5}">
                      <a16:colId xmlns:a16="http://schemas.microsoft.com/office/drawing/2014/main" val="3213054897"/>
                    </a:ext>
                  </a:extLst>
                </a:gridCol>
              </a:tblGrid>
              <a:tr h="276232">
                <a:tc>
                  <a:txBody>
                    <a:bodyPr/>
                    <a:lstStyle/>
                    <a:p>
                      <a:r>
                        <a:rPr lang="en-GB" sz="1200" dirty="0" smtClean="0"/>
                        <a:t>What is the Bible?</a:t>
                      </a:r>
                      <a:endParaRPr lang="en-GB" sz="1200" dirty="0"/>
                    </a:p>
                  </a:txBody>
                  <a:tcPr/>
                </a:tc>
                <a:extLst>
                  <a:ext uri="{0D108BD9-81ED-4DB2-BD59-A6C34878D82A}">
                    <a16:rowId xmlns:a16="http://schemas.microsoft.com/office/drawing/2014/main" val="2774025659"/>
                  </a:ext>
                </a:extLst>
              </a:tr>
              <a:tr h="28544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Bible is the holy book of Christianity. </a:t>
                      </a:r>
                      <a:r>
                        <a:rPr lang="en-GB" altLang="en-US"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Bible was written long ago by many different</a:t>
                      </a:r>
                      <a:r>
                        <a:rPr lang="en-GB" altLang="en-US" sz="1200"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r>
                        <a:rPr lang="en-GB" altLang="en-US"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authors and includes books of history, songs, poetry, letters, prayers plus much more!</a:t>
                      </a:r>
                      <a:endParaRPr lang="en-GB" sz="1200" dirty="0" smtClean="0">
                        <a:latin typeface="Calibri" panose="020F0502020204030204" pitchFamily="34" charset="0"/>
                        <a:ea typeface="Calibri" panose="020F0502020204030204" pitchFamily="34" charset="0"/>
                        <a:cs typeface="Calibri" panose="020F0502020204030204" pitchFamily="34" charset="0"/>
                      </a:endParaRP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The Bible contains lots of stories about</a:t>
                      </a:r>
                      <a:r>
                        <a:rPr lang="en-GB" sz="1200" baseline="0" dirty="0" smtClean="0">
                          <a:solidFill>
                            <a:schemeClr val="tx1"/>
                          </a:solidFill>
                        </a:rPr>
                        <a:t> God and people. S</a:t>
                      </a:r>
                      <a:r>
                        <a:rPr lang="en-GB" sz="1200" dirty="0" smtClean="0">
                          <a:solidFill>
                            <a:schemeClr val="tx1"/>
                          </a:solidFill>
                        </a:rPr>
                        <a:t>ome of them you might have heard of,</a:t>
                      </a:r>
                      <a:r>
                        <a:rPr lang="en-GB" sz="1200" baseline="0" dirty="0" smtClean="0">
                          <a:solidFill>
                            <a:schemeClr val="tx1"/>
                          </a:solidFill>
                        </a:rPr>
                        <a:t> such as the story of creation.</a:t>
                      </a:r>
                      <a:endParaRPr lang="en-GB" sz="1200" dirty="0" smtClean="0">
                        <a:solidFill>
                          <a:schemeClr val="dk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The Bible also contains rules and guidance that Christians try to live by.</a:t>
                      </a:r>
                      <a:endParaRPr lang="en-US" sz="1200" dirty="0" smtClean="0">
                        <a:solidFill>
                          <a:schemeClr val="tx1"/>
                        </a:solidFill>
                        <a:latin typeface="Twinkl" panose="02000000000000000000" pitchFamily="2" charset="77"/>
                      </a:endParaRPr>
                    </a:p>
                  </a:txBody>
                  <a:tcPr/>
                </a:tc>
                <a:extLst>
                  <a:ext uri="{0D108BD9-81ED-4DB2-BD59-A6C34878D82A}">
                    <a16:rowId xmlns:a16="http://schemas.microsoft.com/office/drawing/2014/main" val="304372021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791006367"/>
              </p:ext>
            </p:extLst>
          </p:nvPr>
        </p:nvGraphicFramePr>
        <p:xfrm>
          <a:off x="6095079" y="4866580"/>
          <a:ext cx="4536515" cy="2651819"/>
        </p:xfrm>
        <a:graphic>
          <a:graphicData uri="http://schemas.openxmlformats.org/drawingml/2006/table">
            <a:tbl>
              <a:tblPr firstRow="1" bandRow="1">
                <a:tableStyleId>{93296810-A885-4BE3-A3E7-6D5BEEA58F35}</a:tableStyleId>
              </a:tblPr>
              <a:tblGrid>
                <a:gridCol w="4536515">
                  <a:extLst>
                    <a:ext uri="{9D8B030D-6E8A-4147-A177-3AD203B41FA5}">
                      <a16:colId xmlns:a16="http://schemas.microsoft.com/office/drawing/2014/main" val="3213054897"/>
                    </a:ext>
                  </a:extLst>
                </a:gridCol>
              </a:tblGrid>
              <a:tr h="280259">
                <a:tc>
                  <a:txBody>
                    <a:bodyPr/>
                    <a:lstStyle/>
                    <a:p>
                      <a:r>
                        <a:rPr lang="en-GB" sz="1200" dirty="0" smtClean="0"/>
                        <a:t>How is the Bible read?</a:t>
                      </a:r>
                      <a:endParaRPr lang="en-GB" sz="1200" dirty="0"/>
                    </a:p>
                  </a:txBody>
                  <a:tcPr/>
                </a:tc>
                <a:extLst>
                  <a:ext uri="{0D108BD9-81ED-4DB2-BD59-A6C34878D82A}">
                    <a16:rowId xmlns:a16="http://schemas.microsoft.com/office/drawing/2014/main" val="2774025659"/>
                  </a:ext>
                </a:extLst>
              </a:tr>
              <a:tr h="2371560">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In lots of churches, the Bible is kept at the front of the church on a special table called the altar. The leader of the church, sometimes</a:t>
                      </a:r>
                      <a:r>
                        <a:rPr lang="en-US" sz="1200"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called a priest, vicar or minister, might stand behind a lectern and read from the Bible.</a:t>
                      </a:r>
                    </a:p>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In some churches, there is a calendar that explains which part of the Bible should be read on each Sunday.</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Many Christians have their own Bibles that they read themselves at home.</a:t>
                      </a:r>
                      <a:r>
                        <a:rPr lang="en-GB" sz="1200"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a:t>
                      </a:r>
                      <a:endParaRPr lang="en-US"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043720213"/>
                  </a:ext>
                </a:extLst>
              </a:tr>
            </a:tbl>
          </a:graphicData>
        </a:graphic>
      </p:graphicFrame>
      <p:pic>
        <p:nvPicPr>
          <p:cNvPr id="14" name="Picture 13" descr="Diagram&#10;&#10;Description automatically generated with low confidence">
            <a:extLst>
              <a:ext uri="{FF2B5EF4-FFF2-40B4-BE49-F238E27FC236}">
                <a16:creationId xmlns:a16="http://schemas.microsoft.com/office/drawing/2014/main" id="{E634C834-A9B6-886F-EDF0-3E85FEB2D81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5988269" y="5173245"/>
            <a:ext cx="1119871" cy="139530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1572000495"/>
              </p:ext>
            </p:extLst>
          </p:nvPr>
        </p:nvGraphicFramePr>
        <p:xfrm>
          <a:off x="-18883" y="6324146"/>
          <a:ext cx="6080670" cy="1201448"/>
        </p:xfrm>
        <a:graphic>
          <a:graphicData uri="http://schemas.openxmlformats.org/drawingml/2006/table">
            <a:tbl>
              <a:tblPr firstRow="1" bandRow="1">
                <a:tableStyleId>{93296810-A885-4BE3-A3E7-6D5BEEA58F35}</a:tableStyleId>
              </a:tblPr>
              <a:tblGrid>
                <a:gridCol w="6080670">
                  <a:extLst>
                    <a:ext uri="{9D8B030D-6E8A-4147-A177-3AD203B41FA5}">
                      <a16:colId xmlns:a16="http://schemas.microsoft.com/office/drawing/2014/main" val="3213054897"/>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What Different Versions of the Bible Are There?</a:t>
                      </a:r>
                    </a:p>
                  </a:txBody>
                  <a:tcPr/>
                </a:tc>
                <a:extLst>
                  <a:ext uri="{0D108BD9-81ED-4DB2-BD59-A6C34878D82A}">
                    <a16:rowId xmlns:a16="http://schemas.microsoft.com/office/drawing/2014/main" val="2774025659"/>
                  </a:ext>
                </a:extLst>
              </a:tr>
              <a:tr h="927128">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200" dirty="0" smtClean="0"/>
                        <a:t>Some versions of the Bible use traditional language from a long time ago, while others use more modern language. There are children’s Bibles with brightly coloured pictures. </a:t>
                      </a:r>
                      <a:r>
                        <a:rPr lang="en-GB" sz="1200" baseline="0" dirty="0" smtClean="0"/>
                        <a:t> </a:t>
                      </a:r>
                      <a:r>
                        <a:rPr lang="en-GB" sz="1200" dirty="0" smtClean="0"/>
                        <a:t>Different types of churches have different types of Bibles. </a:t>
                      </a:r>
                    </a:p>
                  </a:txBody>
                  <a:tcPr/>
                </a:tc>
                <a:extLst>
                  <a:ext uri="{0D108BD9-81ED-4DB2-BD59-A6C34878D82A}">
                    <a16:rowId xmlns:a16="http://schemas.microsoft.com/office/drawing/2014/main" val="3043720213"/>
                  </a:ext>
                </a:extLst>
              </a:tr>
            </a:tbl>
          </a:graphicData>
        </a:graphic>
      </p:graphicFrame>
      <p:pic>
        <p:nvPicPr>
          <p:cNvPr id="2" name="Picture 1"/>
          <p:cNvPicPr>
            <a:picLocks noChangeAspect="1"/>
          </p:cNvPicPr>
          <p:nvPr/>
        </p:nvPicPr>
        <p:blipFill>
          <a:blip r:embed="rId7"/>
          <a:stretch>
            <a:fillRect/>
          </a:stretch>
        </p:blipFill>
        <p:spPr>
          <a:xfrm>
            <a:off x="307471" y="1988818"/>
            <a:ext cx="1124585" cy="1296184"/>
          </a:xfrm>
          <a:prstGeom prst="rect">
            <a:avLst/>
          </a:prstGeom>
        </p:spPr>
      </p:pic>
      <p:pic>
        <p:nvPicPr>
          <p:cNvPr id="27" name="Picture 26" descr="An open book with a pen&#10;&#10;Description automatically generated with low confidence">
            <a:extLst>
              <a:ext uri="{FF2B5EF4-FFF2-40B4-BE49-F238E27FC236}">
                <a16:creationId xmlns:a16="http://schemas.microsoft.com/office/drawing/2014/main" id="{FD8EE8EC-D77D-046D-9238-D3488583EE3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513719" y="4521676"/>
            <a:ext cx="1548068" cy="549887"/>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1082584515"/>
              </p:ext>
            </p:extLst>
          </p:nvPr>
        </p:nvGraphicFramePr>
        <p:xfrm>
          <a:off x="2960441" y="634324"/>
          <a:ext cx="3106556" cy="3115938"/>
        </p:xfrm>
        <a:graphic>
          <a:graphicData uri="http://schemas.openxmlformats.org/drawingml/2006/table">
            <a:tbl>
              <a:tblPr firstRow="1" bandRow="1">
                <a:tableStyleId>{93296810-A885-4BE3-A3E7-6D5BEEA58F35}</a:tableStyleId>
              </a:tblPr>
              <a:tblGrid>
                <a:gridCol w="3106556">
                  <a:extLst>
                    <a:ext uri="{9D8B030D-6E8A-4147-A177-3AD203B41FA5}">
                      <a16:colId xmlns:a16="http://schemas.microsoft.com/office/drawing/2014/main" val="3213054897"/>
                    </a:ext>
                  </a:extLst>
                </a:gridCol>
              </a:tblGrid>
              <a:tr h="281298">
                <a:tc>
                  <a:txBody>
                    <a:bodyPr/>
                    <a:lstStyle/>
                    <a:p>
                      <a:r>
                        <a:rPr lang="en-GB" sz="1200" dirty="0" smtClean="0"/>
                        <a:t>The Creation Story</a:t>
                      </a:r>
                      <a:endParaRPr lang="en-GB" sz="1200" dirty="0"/>
                    </a:p>
                  </a:txBody>
                  <a:tcPr/>
                </a:tc>
                <a:extLst>
                  <a:ext uri="{0D108BD9-81ED-4DB2-BD59-A6C34878D82A}">
                    <a16:rowId xmlns:a16="http://schemas.microsoft.com/office/drawing/2014/main" val="2774025659"/>
                  </a:ext>
                </a:extLst>
              </a:tr>
              <a:tr h="2673839">
                <a:tc>
                  <a:txBody>
                    <a:bodyPr/>
                    <a:lstStyle/>
                    <a:p>
                      <a:pPr lvl="0"/>
                      <a:r>
                        <a:rPr lang="en-GB" sz="1200" dirty="0" smtClean="0"/>
                        <a:t>In the Bible, Christians learn</a:t>
                      </a:r>
                      <a:r>
                        <a:rPr lang="en-GB" sz="1200" baseline="0" dirty="0" smtClean="0"/>
                        <a:t> about how the world was  created by God.</a:t>
                      </a:r>
                    </a:p>
                    <a:p>
                      <a:r>
                        <a:rPr lang="en-GB" sz="1200" dirty="0" smtClean="0"/>
                        <a:t>On</a:t>
                      </a:r>
                      <a:r>
                        <a:rPr lang="en-GB" sz="1200" baseline="0" dirty="0" smtClean="0"/>
                        <a:t> d</a:t>
                      </a:r>
                      <a:r>
                        <a:rPr lang="en-GB" sz="1200" dirty="0" smtClean="0"/>
                        <a:t>ay 1: God created light by saying, “Let there be light!”</a:t>
                      </a:r>
                    </a:p>
                    <a:p>
                      <a:r>
                        <a:rPr lang="en-GB" sz="1200" dirty="0" smtClean="0"/>
                        <a:t>On</a:t>
                      </a:r>
                      <a:r>
                        <a:rPr lang="en-GB" sz="1200" baseline="0" dirty="0" smtClean="0"/>
                        <a:t> d</a:t>
                      </a:r>
                      <a:r>
                        <a:rPr lang="en-GB" sz="1200" dirty="0" smtClean="0"/>
                        <a:t>ay 2: God created </a:t>
                      </a:r>
                      <a:r>
                        <a:rPr lang="en-GB" sz="1200" smtClean="0"/>
                        <a:t>the </a:t>
                      </a:r>
                      <a:r>
                        <a:rPr lang="en-GB" sz="1200" smtClean="0"/>
                        <a:t>sky</a:t>
                      </a:r>
                      <a:r>
                        <a:rPr lang="en-GB" sz="1200" baseline="0" smtClean="0"/>
                        <a:t> and sea.</a:t>
                      </a:r>
                      <a:endParaRPr lang="en-GB" sz="1200" dirty="0" smtClean="0"/>
                    </a:p>
                    <a:p>
                      <a:r>
                        <a:rPr lang="en-GB" sz="1200" dirty="0" smtClean="0"/>
                        <a:t>On</a:t>
                      </a:r>
                      <a:r>
                        <a:rPr lang="en-GB" sz="1200" baseline="0" dirty="0" smtClean="0"/>
                        <a:t> d</a:t>
                      </a:r>
                      <a:r>
                        <a:rPr lang="en-GB" sz="1200" dirty="0" smtClean="0"/>
                        <a:t>ay 3: God created land, trees, and plants.</a:t>
                      </a:r>
                    </a:p>
                    <a:p>
                      <a:r>
                        <a:rPr lang="en-GB" sz="1200" dirty="0" smtClean="0"/>
                        <a:t>On</a:t>
                      </a:r>
                      <a:r>
                        <a:rPr lang="en-GB" sz="1200" baseline="0" dirty="0" smtClean="0"/>
                        <a:t> d</a:t>
                      </a:r>
                      <a:r>
                        <a:rPr lang="en-GB" sz="1200" dirty="0" smtClean="0"/>
                        <a:t>ay 4: God created the sun, moon and stars.</a:t>
                      </a:r>
                    </a:p>
                    <a:p>
                      <a:r>
                        <a:rPr lang="en-GB" sz="1200" dirty="0" smtClean="0"/>
                        <a:t>On</a:t>
                      </a:r>
                      <a:r>
                        <a:rPr lang="en-GB" sz="1200" baseline="0" dirty="0" smtClean="0"/>
                        <a:t> d</a:t>
                      </a:r>
                      <a:r>
                        <a:rPr lang="en-GB" sz="1200" dirty="0" smtClean="0"/>
                        <a:t>ay 5: God created the birds and sea animals.</a:t>
                      </a:r>
                    </a:p>
                    <a:p>
                      <a:r>
                        <a:rPr lang="en-GB" sz="1200" dirty="0" smtClean="0"/>
                        <a:t>On</a:t>
                      </a:r>
                      <a:r>
                        <a:rPr lang="en-GB" sz="1200" baseline="0" dirty="0" smtClean="0"/>
                        <a:t> d</a:t>
                      </a:r>
                      <a:r>
                        <a:rPr lang="en-GB" sz="1200" dirty="0" smtClean="0"/>
                        <a:t>ay 6: God created animals and Adam and Eve.</a:t>
                      </a:r>
                    </a:p>
                    <a:p>
                      <a:r>
                        <a:rPr lang="en-GB" sz="1200" dirty="0" smtClean="0"/>
                        <a:t>On</a:t>
                      </a:r>
                      <a:r>
                        <a:rPr lang="en-GB" sz="1200" baseline="0" dirty="0" smtClean="0"/>
                        <a:t> d</a:t>
                      </a:r>
                      <a:r>
                        <a:rPr lang="en-GB" sz="1200" dirty="0" smtClean="0"/>
                        <a:t>ay 7: God rested.</a:t>
                      </a:r>
                    </a:p>
                    <a:p>
                      <a:endParaRPr lang="en-GB" sz="1200" dirty="0" smtClean="0"/>
                    </a:p>
                    <a:p>
                      <a:endParaRPr lang="en-GB" sz="1200" dirty="0"/>
                    </a:p>
                  </a:txBody>
                  <a:tcPr/>
                </a:tc>
                <a:extLst>
                  <a:ext uri="{0D108BD9-81ED-4DB2-BD59-A6C34878D82A}">
                    <a16:rowId xmlns:a16="http://schemas.microsoft.com/office/drawing/2014/main" val="3043720213"/>
                  </a:ext>
                </a:extLst>
              </a:tr>
            </a:tbl>
          </a:graphicData>
        </a:graphic>
      </p:graphicFrame>
      <p:pic>
        <p:nvPicPr>
          <p:cNvPr id="29" name="Picture 28" descr="Text&#10;&#10;Description automatically generated">
            <a:extLst>
              <a:ext uri="{FF2B5EF4-FFF2-40B4-BE49-F238E27FC236}">
                <a16:creationId xmlns:a16="http://schemas.microsoft.com/office/drawing/2014/main" id="{36ACE77D-7677-1D98-CA34-897E571C2BC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55575" y="6612367"/>
            <a:ext cx="800670" cy="913227"/>
          </a:xfrm>
          <a:prstGeom prst="rect">
            <a:avLst/>
          </a:prstGeom>
        </p:spPr>
      </p:pic>
      <p:pic>
        <p:nvPicPr>
          <p:cNvPr id="3" name="Picture 2"/>
          <p:cNvPicPr>
            <a:picLocks noChangeAspect="1"/>
          </p:cNvPicPr>
          <p:nvPr/>
        </p:nvPicPr>
        <p:blipFill>
          <a:blip r:embed="rId10"/>
          <a:stretch>
            <a:fillRect/>
          </a:stretch>
        </p:blipFill>
        <p:spPr>
          <a:xfrm>
            <a:off x="4513719" y="3191437"/>
            <a:ext cx="1491862" cy="480021"/>
          </a:xfrm>
          <a:prstGeom prst="rect">
            <a:avLst/>
          </a:prstGeom>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44020121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Year 2 – Christianity – Why is the Bible an important book for Christians?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4242304003"/>
              </p:ext>
            </p:extLst>
          </p:nvPr>
        </p:nvGraphicFramePr>
        <p:xfrm>
          <a:off x="4954163" y="590381"/>
          <a:ext cx="5599538" cy="3115722"/>
        </p:xfrm>
        <a:graphic>
          <a:graphicData uri="http://schemas.openxmlformats.org/drawingml/2006/table">
            <a:tbl>
              <a:tblPr firstRow="1" bandRow="1">
                <a:tableStyleId>{93296810-A885-4BE3-A3E7-6D5BEEA58F35}</a:tableStyleId>
              </a:tblPr>
              <a:tblGrid>
                <a:gridCol w="5599538">
                  <a:extLst>
                    <a:ext uri="{9D8B030D-6E8A-4147-A177-3AD203B41FA5}">
                      <a16:colId xmlns:a16="http://schemas.microsoft.com/office/drawing/2014/main" val="3213054897"/>
                    </a:ext>
                  </a:extLst>
                </a:gridCol>
              </a:tblGrid>
              <a:tr h="281082">
                <a:tc>
                  <a:txBody>
                    <a:bodyPr/>
                    <a:lstStyle/>
                    <a:p>
                      <a:r>
                        <a:rPr lang="en-GB" sz="1200" dirty="0" smtClean="0"/>
                        <a:t>The Story of Daniel and the lion’s den</a:t>
                      </a:r>
                      <a:endParaRPr lang="en-GB" sz="1200" dirty="0"/>
                    </a:p>
                  </a:txBody>
                  <a:tcPr/>
                </a:tc>
                <a:extLst>
                  <a:ext uri="{0D108BD9-81ED-4DB2-BD59-A6C34878D82A}">
                    <a16:rowId xmlns:a16="http://schemas.microsoft.com/office/drawing/2014/main" val="2774025659"/>
                  </a:ext>
                </a:extLst>
              </a:tr>
              <a:tr h="2821695">
                <a:tc>
                  <a:txBody>
                    <a:bodyPr/>
                    <a:lstStyle/>
                    <a:p>
                      <a:r>
                        <a:rPr lang="en-GB" sz="1200" dirty="0" smtClean="0"/>
                        <a:t>A long time ago, there was a man named Daniel who loved God very much. He lived in a place ruled by King Darius. Daniel prayed to God every day because he trusted Him.</a:t>
                      </a:r>
                    </a:p>
                    <a:p>
                      <a:pPr lvl="0"/>
                      <a:r>
                        <a:rPr lang="en-GB" sz="1200" dirty="0" smtClean="0"/>
                        <a:t>Daniel was so wise and good that the king liked him a lot. But some other men were jealous of Daniel and wanted to get him in trouble. So, they made a new law that said no one was allowed to pray to anyone but the king for 30 days. But Daniel kept praying to God, just like always.</a:t>
                      </a:r>
                    </a:p>
                    <a:p>
                      <a:pPr lvl="3"/>
                      <a:r>
                        <a:rPr lang="en-GB" sz="1200" dirty="0" smtClean="0"/>
                        <a:t>The men saw Daniel praying and told the king. The king was sad because he liked Daniel, but he had to follow the law. Daniel was thrown into a den full of hungry lions!</a:t>
                      </a:r>
                    </a:p>
                    <a:p>
                      <a:pPr lvl="3"/>
                      <a:r>
                        <a:rPr lang="en-GB" sz="1200" dirty="0" smtClean="0"/>
                        <a:t>But guess what? God sent an angel to shut the lions' mouths, and they didn’t hurt Daniel at all! </a:t>
                      </a:r>
                    </a:p>
                    <a:p>
                      <a:pPr lvl="0"/>
                      <a:r>
                        <a:rPr lang="en-GB" sz="1200" dirty="0" smtClean="0"/>
                        <a:t>The next morning, the king ran to the den and called out, "Daniel, are you okay?" Daniel answered, "Yes! God kept me safe.“</a:t>
                      </a:r>
                      <a:r>
                        <a:rPr lang="en-GB" sz="1200" baseline="0" dirty="0" smtClean="0"/>
                        <a:t> </a:t>
                      </a:r>
                      <a:r>
                        <a:rPr lang="en-GB" sz="1200" dirty="0" smtClean="0"/>
                        <a:t>The king was so happy! He had Daniel taken out of the lion's den and made a new law that everyone should respect Daniel's God because He was the true God who saved Daniel.</a:t>
                      </a:r>
                    </a:p>
                  </a:txBody>
                  <a:tcPr/>
                </a:tc>
                <a:extLst>
                  <a:ext uri="{0D108BD9-81ED-4DB2-BD59-A6C34878D82A}">
                    <a16:rowId xmlns:a16="http://schemas.microsoft.com/office/drawing/2014/main" val="3043720213"/>
                  </a:ext>
                </a:extLst>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1732364889"/>
              </p:ext>
            </p:extLst>
          </p:nvPr>
        </p:nvGraphicFramePr>
        <p:xfrm>
          <a:off x="0" y="590382"/>
          <a:ext cx="4954162" cy="1848061"/>
        </p:xfrm>
        <a:graphic>
          <a:graphicData uri="http://schemas.openxmlformats.org/drawingml/2006/table">
            <a:tbl>
              <a:tblPr firstRow="1" bandRow="1">
                <a:tableStyleId>{93296810-A885-4BE3-A3E7-6D5BEEA58F35}</a:tableStyleId>
              </a:tblPr>
              <a:tblGrid>
                <a:gridCol w="4954162">
                  <a:extLst>
                    <a:ext uri="{9D8B030D-6E8A-4147-A177-3AD203B41FA5}">
                      <a16:colId xmlns:a16="http://schemas.microsoft.com/office/drawing/2014/main" val="3213054897"/>
                    </a:ext>
                  </a:extLst>
                </a:gridCol>
              </a:tblGrid>
              <a:tr h="277209">
                <a:tc>
                  <a:txBody>
                    <a:bodyPr/>
                    <a:lstStyle/>
                    <a:p>
                      <a:r>
                        <a:rPr lang="en-GB" sz="1200" dirty="0" smtClean="0"/>
                        <a:t>The story of Joseph</a:t>
                      </a:r>
                      <a:endParaRPr lang="en-GB" sz="1200" dirty="0"/>
                    </a:p>
                  </a:txBody>
                  <a:tcPr/>
                </a:tc>
                <a:extLst>
                  <a:ext uri="{0D108BD9-81ED-4DB2-BD59-A6C34878D82A}">
                    <a16:rowId xmlns:a16="http://schemas.microsoft.com/office/drawing/2014/main" val="2774025659"/>
                  </a:ext>
                </a:extLst>
              </a:tr>
              <a:tr h="1570852">
                <a:tc>
                  <a:txBody>
                    <a:bodyPr/>
                    <a:lstStyle/>
                    <a:p>
                      <a:r>
                        <a:rPr lang="en-GB" sz="1200" dirty="0" smtClean="0"/>
                        <a:t>Joseph’s brothers were jealous of him because their father, Jacob, loved him most. His brothers made a</a:t>
                      </a:r>
                      <a:r>
                        <a:rPr lang="en-GB" sz="1200" baseline="0" dirty="0" smtClean="0"/>
                        <a:t> plan to sell him as </a:t>
                      </a:r>
                      <a:r>
                        <a:rPr lang="en-GB" sz="1200" dirty="0" smtClean="0"/>
                        <a:t>a slave, and Joseph ended up in Egypt. Even though life was tough, Joseph trusted God. He became a powerful leader in Egypt because he could interpret (understand and explain</a:t>
                      </a:r>
                      <a:r>
                        <a:rPr lang="en-GB" sz="1200" baseline="0" dirty="0" smtClean="0"/>
                        <a:t> the meaning of)</a:t>
                      </a:r>
                      <a:r>
                        <a:rPr lang="en-GB" sz="1200" dirty="0" smtClean="0"/>
                        <a:t> dreams</a:t>
                      </a:r>
                      <a:r>
                        <a:rPr lang="en-GB" sz="1200" baseline="0" dirty="0" smtClean="0"/>
                        <a:t> which </a:t>
                      </a:r>
                      <a:r>
                        <a:rPr lang="en-GB" sz="1200" baseline="0" smtClean="0"/>
                        <a:t>helped save the </a:t>
                      </a:r>
                      <a:r>
                        <a:rPr lang="en-GB" sz="1200" baseline="0" dirty="0" smtClean="0"/>
                        <a:t>country.</a:t>
                      </a:r>
                    </a:p>
                    <a:p>
                      <a:r>
                        <a:rPr lang="en-GB" sz="1200" dirty="0" smtClean="0"/>
                        <a:t>When his brothers came to Egypt for food, Joseph forgave them, showing kindness instead of revenge. In the end, Joseph’s family reunited, and his story shows how forgiveness and faith can bring good from bad situations.</a:t>
                      </a:r>
                      <a:endParaRPr lang="en-GB" sz="1200" dirty="0"/>
                    </a:p>
                  </a:txBody>
                  <a:tcPr/>
                </a:tc>
                <a:extLst>
                  <a:ext uri="{0D108BD9-81ED-4DB2-BD59-A6C34878D82A}">
                    <a16:rowId xmlns:a16="http://schemas.microsoft.com/office/drawing/2014/main" val="3043720213"/>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2232409786"/>
              </p:ext>
            </p:extLst>
          </p:nvPr>
        </p:nvGraphicFramePr>
        <p:xfrm>
          <a:off x="4954164" y="3741576"/>
          <a:ext cx="5599536" cy="3773059"/>
        </p:xfrm>
        <a:graphic>
          <a:graphicData uri="http://schemas.openxmlformats.org/drawingml/2006/table">
            <a:tbl>
              <a:tblPr firstRow="1" bandRow="1">
                <a:tableStyleId>{93296810-A885-4BE3-A3E7-6D5BEEA58F35}</a:tableStyleId>
              </a:tblPr>
              <a:tblGrid>
                <a:gridCol w="5599536">
                  <a:extLst>
                    <a:ext uri="{9D8B030D-6E8A-4147-A177-3AD203B41FA5}">
                      <a16:colId xmlns:a16="http://schemas.microsoft.com/office/drawing/2014/main" val="3213054897"/>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smtClean="0"/>
                        <a:t>The Story of David and Goliath</a:t>
                      </a:r>
                      <a:endParaRPr lang="en-GB" sz="1200" dirty="0" smtClean="0"/>
                    </a:p>
                  </a:txBody>
                  <a:tcPr/>
                </a:tc>
                <a:extLst>
                  <a:ext uri="{0D108BD9-81ED-4DB2-BD59-A6C34878D82A}">
                    <a16:rowId xmlns:a16="http://schemas.microsoft.com/office/drawing/2014/main" val="2774025659"/>
                  </a:ext>
                </a:extLst>
              </a:tr>
              <a:tr h="3498739">
                <a:tc>
                  <a:txBody>
                    <a:bodyPr/>
                    <a:lstStyle/>
                    <a:p>
                      <a:r>
                        <a:rPr lang="en-GB" sz="1200" dirty="0" smtClean="0"/>
                        <a:t>A long time ago, there was a young boy named David. He was a shepherd, which means he took care of sheep. David loved God and trusted Him with all his heart.</a:t>
                      </a:r>
                    </a:p>
                    <a:p>
                      <a:r>
                        <a:rPr lang="en-GB" sz="1200" dirty="0" smtClean="0"/>
                        <a:t>One day, a big giant named Goliath was making fun of God’s people, the Israelites. Everyone was afraid of Goliath because he was so big and strong. He said he wanted to fight someone, but no one was brave enough.</a:t>
                      </a:r>
                    </a:p>
                    <a:p>
                      <a:r>
                        <a:rPr lang="en-GB" sz="1200" dirty="0" smtClean="0"/>
                        <a:t>David went to visit his brothers, who were soldiers, and heard Goliath. Even though David was just a boy, he trusted God and knew that God would help him. He told the king he would fight Goliath.</a:t>
                      </a:r>
                    </a:p>
                    <a:p>
                      <a:pPr lvl="0"/>
                      <a:r>
                        <a:rPr lang="en-GB" sz="1200" dirty="0" smtClean="0"/>
                        <a:t>The king was worried, but David said, “God helped me protect my sheep from lions and bears, and He will help me fight Goliath too!” So, David went to fight the giant with just a sling and some small stones.</a:t>
                      </a:r>
                    </a:p>
                    <a:p>
                      <a:pPr lvl="4"/>
                      <a:r>
                        <a:rPr lang="en-GB" sz="1200" dirty="0" smtClean="0"/>
                        <a:t>Goliath laughed when he saw David, but David wasn’t afraid. He took a stone, put it in his sling, and threw it at Goliath. The stone hit Goliath right in the forehead, and the giant fell down! David won because God helped him.</a:t>
                      </a:r>
                    </a:p>
                    <a:p>
                      <a:pPr lvl="4"/>
                      <a:r>
                        <a:rPr lang="en-GB" sz="1200" dirty="0" smtClean="0"/>
                        <a:t>David became a hero, and later, he became the king of Israel. He always trusted God, and God blessed him.</a:t>
                      </a:r>
                    </a:p>
                  </a:txBody>
                  <a:tcPr/>
                </a:tc>
                <a:extLst>
                  <a:ext uri="{0D108BD9-81ED-4DB2-BD59-A6C34878D82A}">
                    <a16:rowId xmlns:a16="http://schemas.microsoft.com/office/drawing/2014/main" val="3043720213"/>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55348085"/>
              </p:ext>
            </p:extLst>
          </p:nvPr>
        </p:nvGraphicFramePr>
        <p:xfrm>
          <a:off x="0" y="2446074"/>
          <a:ext cx="4954162" cy="5120640"/>
        </p:xfrm>
        <a:graphic>
          <a:graphicData uri="http://schemas.openxmlformats.org/drawingml/2006/table">
            <a:tbl>
              <a:tblPr firstRow="1" bandRow="1">
                <a:tableStyleId>{93296810-A885-4BE3-A3E7-6D5BEEA58F35}</a:tableStyleId>
              </a:tblPr>
              <a:tblGrid>
                <a:gridCol w="4954162">
                  <a:extLst>
                    <a:ext uri="{9D8B030D-6E8A-4147-A177-3AD203B41FA5}">
                      <a16:colId xmlns:a16="http://schemas.microsoft.com/office/drawing/2014/main" val="3213054897"/>
                    </a:ext>
                  </a:extLst>
                </a:gridCol>
              </a:tblGrid>
              <a:tr h="269345">
                <a:tc>
                  <a:txBody>
                    <a:bodyPr/>
                    <a:lstStyle/>
                    <a:p>
                      <a:r>
                        <a:rPr lang="en-GB" sz="1200" dirty="0" smtClean="0"/>
                        <a:t>The Story of Moses</a:t>
                      </a:r>
                      <a:endParaRPr lang="en-GB" sz="1200" dirty="0"/>
                    </a:p>
                  </a:txBody>
                  <a:tcPr/>
                </a:tc>
                <a:extLst>
                  <a:ext uri="{0D108BD9-81ED-4DB2-BD59-A6C34878D82A}">
                    <a16:rowId xmlns:a16="http://schemas.microsoft.com/office/drawing/2014/main" val="2774025659"/>
                  </a:ext>
                </a:extLst>
              </a:tr>
              <a:tr h="4758428">
                <a:tc>
                  <a:txBody>
                    <a:bodyPr/>
                    <a:lstStyle/>
                    <a:p>
                      <a:pPr lvl="0"/>
                      <a:r>
                        <a:rPr lang="en-GB" sz="1200" dirty="0" smtClean="0"/>
                        <a:t>A long time ago, in a land called Egypt, the king (called Pharaoh) was very mean to the Israelites, who were God's people. The Pharaoh made them work very hard as slaves.</a:t>
                      </a:r>
                    </a:p>
                    <a:p>
                      <a:pPr lvl="3"/>
                      <a:r>
                        <a:rPr lang="en-GB" sz="1200" dirty="0" smtClean="0"/>
                        <a:t>One day, a mother had a baby boy named Moses. Pharaoh didn't want any baby boys to grow up, so the mother put Moses in a basket and hid him in a river. Pharaoh's daughter found the basket and decided to take care of Moses. He grew up in the palace like a prince!</a:t>
                      </a:r>
                    </a:p>
                    <a:p>
                      <a:r>
                        <a:rPr lang="en-GB" sz="1200" dirty="0" smtClean="0"/>
                        <a:t>When Moses was older, he saw how badly his people were being treated, and it made him sad. God spoke to Moses through a burning bush and told him to help free the Israelites from Pharaoh. Moses was scared but trusted God.</a:t>
                      </a:r>
                    </a:p>
                    <a:p>
                      <a:r>
                        <a:rPr lang="en-GB" sz="1200" dirty="0" smtClean="0"/>
                        <a:t>Moses went to Pharaoh and said, "Let my people go!" but Pharaoh said no. God sent 10 plagues to Egypt, like frogs and darkness, to show Pharaoh that</a:t>
                      </a:r>
                      <a:r>
                        <a:rPr lang="en-GB" sz="1200" baseline="0" dirty="0" smtClean="0"/>
                        <a:t> h</a:t>
                      </a:r>
                      <a:r>
                        <a:rPr lang="en-GB" sz="1200" dirty="0" smtClean="0"/>
                        <a:t>e was serious. Finally, Pharaoh agreed, and Moses led the Israelites out of Egypt.</a:t>
                      </a:r>
                    </a:p>
                    <a:p>
                      <a:r>
                        <a:rPr lang="en-GB" sz="1200" dirty="0" smtClean="0"/>
                        <a:t>But Pharaoh changed his mind and chased after them. Moses stretched out his staff, and God parted the Red Sea so the Israelites could walk through on dry land! They were free, and Moses led them to a special place called the Promised Land.</a:t>
                      </a:r>
                    </a:p>
                    <a:p>
                      <a:r>
                        <a:rPr lang="en-GB" sz="1200" dirty="0" smtClean="0"/>
                        <a:t>On their journey, Moses went up a mountain called Mount Sinai, and God gave him the Ten Commandments. These were special rules to help people live good lives and love God and each other. Moses shared these rules with the Israelites so they could follow God's ways.</a:t>
                      </a:r>
                    </a:p>
                    <a:p>
                      <a:r>
                        <a:rPr lang="en-GB" sz="1200" dirty="0" smtClean="0"/>
                        <a:t>God took care of His people, and Moses trusted Him.</a:t>
                      </a:r>
                      <a:endParaRPr lang="en-GB" sz="1200" dirty="0"/>
                    </a:p>
                  </a:txBody>
                  <a:tcPr/>
                </a:tc>
                <a:extLst>
                  <a:ext uri="{0D108BD9-81ED-4DB2-BD59-A6C34878D82A}">
                    <a16:rowId xmlns:a16="http://schemas.microsoft.com/office/drawing/2014/main" val="3043720213"/>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1026" name="Picture 2" descr="https://images.twinkl.co.uk/tr/image/upload/illustation/Moses-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1426" y="3356009"/>
            <a:ext cx="1823393" cy="91169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
          <p:cNvPicPr>
            <a:picLocks noChangeAspect="1"/>
          </p:cNvPicPr>
          <p:nvPr/>
        </p:nvPicPr>
        <p:blipFill rotWithShape="1">
          <a:blip r:embed="rId5" cstate="print">
            <a:extLst>
              <a:ext uri="{28A0092B-C50C-407E-A947-70E740481C1C}">
                <a14:useLocalDpi xmlns:a14="http://schemas.microsoft.com/office/drawing/2010/main" val="0"/>
              </a:ext>
            </a:extLst>
          </a:blip>
          <a:srcRect t="21225"/>
          <a:stretch/>
        </p:blipFill>
        <p:spPr bwMode="auto">
          <a:xfrm>
            <a:off x="5096403" y="2052038"/>
            <a:ext cx="1327276" cy="739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3D3443E2-796C-46D7-B451-3ABACC280C0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96403" y="6178626"/>
            <a:ext cx="1858946" cy="1121432"/>
          </a:xfrm>
          <a:prstGeom prst="roundRect">
            <a:avLst>
              <a:gd name="adj" fmla="val 2906"/>
            </a:avLst>
          </a:prstGeom>
          <a:solidFill>
            <a:srgbClr val="F19A93"/>
          </a:solidFill>
        </p:spPr>
      </p:pic>
    </p:spTree>
    <p:extLst>
      <p:ext uri="{BB962C8B-B14F-4D97-AF65-F5344CB8AC3E}">
        <p14:creationId xmlns:p14="http://schemas.microsoft.com/office/powerpoint/2010/main" val="6343932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4557</TotalTime>
  <Words>1633</Words>
  <Application>Microsoft Office PowerPoint</Application>
  <PresentationFormat>Custom</PresentationFormat>
  <Paragraphs>76</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Times New Roman</vt:lpstr>
      <vt:lpstr>Twinkl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108</cp:revision>
  <cp:lastPrinted>2024-03-27T09:38:56Z</cp:lastPrinted>
  <dcterms:created xsi:type="dcterms:W3CDTF">2023-11-14T15:55:26Z</dcterms:created>
  <dcterms:modified xsi:type="dcterms:W3CDTF">2024-10-15T14:13:34Z</dcterms:modified>
</cp:coreProperties>
</file>