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D6E3D0"/>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52" autoAdjust="0"/>
    <p:restoredTop sz="94660"/>
  </p:normalViewPr>
  <p:slideViewPr>
    <p:cSldViewPr snapToGrid="0">
      <p:cViewPr varScale="1">
        <p:scale>
          <a:sx n="80" d="100"/>
          <a:sy n="80" d="100"/>
        </p:scale>
        <p:origin x="140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26/09/2024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hdphoto" Target="../media/hdphoto1.wdp"/><Relationship Id="rId5" Type="http://schemas.openxmlformats.org/officeDocument/2006/relationships/image" Target="../media/image8.png"/><Relationship Id="rId15" Type="http://schemas.openxmlformats.org/officeDocument/2006/relationships/image" Target="../media/image16.png"/><Relationship Id="rId10" Type="http://schemas.openxmlformats.org/officeDocument/2006/relationships/image" Target="../media/image1.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246851119"/>
              </p:ext>
            </p:extLst>
          </p:nvPr>
        </p:nvGraphicFramePr>
        <p:xfrm>
          <a:off x="6238354" y="625935"/>
          <a:ext cx="4382021" cy="7033953"/>
        </p:xfrm>
        <a:graphic>
          <a:graphicData uri="http://schemas.openxmlformats.org/drawingml/2006/table">
            <a:tbl>
              <a:tblPr firstRow="1" bandRow="1">
                <a:tableStyleId>{93296810-A885-4BE3-A3E7-6D5BEEA58F35}</a:tableStyleId>
              </a:tblPr>
              <a:tblGrid>
                <a:gridCol w="991121">
                  <a:extLst>
                    <a:ext uri="{9D8B030D-6E8A-4147-A177-3AD203B41FA5}">
                      <a16:colId xmlns:a16="http://schemas.microsoft.com/office/drawing/2014/main" val="1630223619"/>
                    </a:ext>
                  </a:extLst>
                </a:gridCol>
                <a:gridCol w="3390900">
                  <a:extLst>
                    <a:ext uri="{9D8B030D-6E8A-4147-A177-3AD203B41FA5}">
                      <a16:colId xmlns:a16="http://schemas.microsoft.com/office/drawing/2014/main" val="2889531015"/>
                    </a:ext>
                  </a:extLst>
                </a:gridCol>
              </a:tblGrid>
              <a:tr h="26510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412379">
                <a:tc>
                  <a:txBody>
                    <a:bodyPr/>
                    <a:lstStyle/>
                    <a:p>
                      <a:pPr marL="0" algn="l" defTabSz="1007943" rtl="0" eaLnBrk="1" latinLnBrk="0" hangingPunct="1"/>
                      <a:r>
                        <a:rPr lang="en-GB" sz="1100" kern="1200" dirty="0" smtClean="0">
                          <a:solidFill>
                            <a:schemeClr val="dk1"/>
                          </a:solidFill>
                          <a:effectLst/>
                          <a:latin typeface="+mn-lt"/>
                          <a:ea typeface="+mn-ea"/>
                          <a:cs typeface="+mn-cs"/>
                        </a:rPr>
                        <a:t>AD</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Used to show that</a:t>
                      </a:r>
                      <a:r>
                        <a:rPr lang="en-GB" sz="1100" b="0" baseline="0" dirty="0" smtClean="0">
                          <a:solidFill>
                            <a:schemeClr val="tx1"/>
                          </a:solidFill>
                        </a:rPr>
                        <a:t> a date is after the year AD 1. This is counted forwards so AD 100 is before AD 200.</a:t>
                      </a:r>
                      <a:endParaRPr lang="en-GB" sz="1100" b="0" dirty="0" smtClean="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r h="574384">
                <a:tc>
                  <a:txBody>
                    <a:bodyPr/>
                    <a:lstStyle/>
                    <a:p>
                      <a:pPr marL="0" algn="l" defTabSz="1007943" rtl="0" eaLnBrk="1" latinLnBrk="0" hangingPunct="1"/>
                      <a:r>
                        <a:rPr lang="en-GB" sz="1100" kern="1200" dirty="0" smtClean="0">
                          <a:solidFill>
                            <a:schemeClr val="dk1"/>
                          </a:solidFill>
                          <a:effectLst/>
                          <a:latin typeface="+mn-lt"/>
                          <a:ea typeface="+mn-ea"/>
                          <a:cs typeface="+mn-cs"/>
                        </a:rPr>
                        <a:t>acropolis</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the ancient citadel at Athens, containing the Parthenon and other notable buildings, mostly dating from the 5th century BC.</a:t>
                      </a:r>
                      <a:endParaRPr lang="en-GB" sz="1100" b="0" i="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87290725"/>
                  </a:ext>
                </a:extLst>
              </a:tr>
              <a:tr h="412379">
                <a:tc>
                  <a:txBody>
                    <a:bodyPr/>
                    <a:lstStyle/>
                    <a:p>
                      <a:pPr marL="0" algn="l" defTabSz="1007943" rtl="0" eaLnBrk="1" latinLnBrk="0" hangingPunct="1"/>
                      <a:r>
                        <a:rPr lang="en-GB" sz="1100" kern="1200" dirty="0" smtClean="0">
                          <a:solidFill>
                            <a:schemeClr val="dk1"/>
                          </a:solidFill>
                          <a:effectLst/>
                          <a:latin typeface="+mn-lt"/>
                          <a:ea typeface="+mn-ea"/>
                          <a:cs typeface="+mn-cs"/>
                        </a:rPr>
                        <a:t>agora</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(in ancient Greece) a public open space used for assemblies and markets.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26343761"/>
                  </a:ext>
                </a:extLst>
              </a:tr>
              <a:tr h="412379">
                <a:tc>
                  <a:txBody>
                    <a:bodyPr/>
                    <a:lstStyle/>
                    <a:p>
                      <a:r>
                        <a:rPr lang="en-GB" sz="1100" kern="1200" dirty="0" smtClean="0">
                          <a:solidFill>
                            <a:schemeClr val="dk1"/>
                          </a:solidFill>
                          <a:effectLst/>
                          <a:latin typeface="+mn-lt"/>
                          <a:ea typeface="+mn-ea"/>
                          <a:cs typeface="+mn-cs"/>
                        </a:rPr>
                        <a:t>ancestors</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a person, typically one more remote than a grandparent, from whom one is descended.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82437740"/>
                  </a:ext>
                </a:extLst>
              </a:tr>
              <a:tr h="412379">
                <a:tc>
                  <a:txBody>
                    <a:bodyPr/>
                    <a:lstStyle/>
                    <a:p>
                      <a:r>
                        <a:rPr lang="en-GB" sz="1100" kern="1200" dirty="0" smtClean="0">
                          <a:solidFill>
                            <a:schemeClr val="dk1"/>
                          </a:solidFill>
                          <a:effectLst/>
                          <a:latin typeface="+mn-lt"/>
                          <a:ea typeface="+mn-ea"/>
                          <a:cs typeface="+mn-cs"/>
                        </a:rPr>
                        <a:t>architecture</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 the art or practice of designing</a:t>
                      </a:r>
                      <a:r>
                        <a:rPr lang="en-GB" sz="1100" b="0" i="0" kern="1200" baseline="0" dirty="0" smtClean="0">
                          <a:solidFill>
                            <a:schemeClr val="tx1"/>
                          </a:solidFill>
                          <a:latin typeface="+mn-lt"/>
                          <a:ea typeface="+mn-ea"/>
                          <a:cs typeface="+mn-cs"/>
                        </a:rPr>
                        <a:t> </a:t>
                      </a:r>
                      <a:r>
                        <a:rPr lang="en-GB" sz="1100" b="0" i="0" kern="1200" dirty="0" smtClean="0">
                          <a:solidFill>
                            <a:schemeClr val="tx1"/>
                          </a:solidFill>
                          <a:latin typeface="+mn-lt"/>
                          <a:ea typeface="+mn-ea"/>
                          <a:cs typeface="+mn-cs"/>
                        </a:rPr>
                        <a:t>and constructing buildings.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6915439"/>
                  </a:ext>
                </a:extLst>
              </a:tr>
              <a:tr h="412379">
                <a:tc>
                  <a:txBody>
                    <a:bodyPr/>
                    <a:lstStyle/>
                    <a:p>
                      <a:r>
                        <a:rPr lang="en-GB" sz="1100" kern="1200" dirty="0" smtClean="0">
                          <a:solidFill>
                            <a:schemeClr val="dk1"/>
                          </a:solidFill>
                          <a:effectLst/>
                          <a:latin typeface="+mn-lt"/>
                          <a:ea typeface="+mn-ea"/>
                          <a:cs typeface="+mn-cs"/>
                        </a:rPr>
                        <a:t>BC</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Used to show that a date is before the year AD 1. This is counted backwards so 200 BC is before 100 BC.</a:t>
                      </a:r>
                      <a:endParaRPr lang="en-GB" sz="1100" b="0" i="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25145996"/>
                  </a:ext>
                </a:extLst>
              </a:tr>
              <a:tr h="250373">
                <a:tc>
                  <a:txBody>
                    <a:bodyPr/>
                    <a:lstStyle/>
                    <a:p>
                      <a:r>
                        <a:rPr lang="en-GB" sz="1100" kern="1200" dirty="0" smtClean="0">
                          <a:solidFill>
                            <a:schemeClr val="dk1"/>
                          </a:solidFill>
                          <a:effectLst/>
                          <a:latin typeface="+mn-lt"/>
                          <a:ea typeface="+mn-ea"/>
                          <a:cs typeface="+mn-cs"/>
                        </a:rPr>
                        <a:t>democracy</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government by the people.</a:t>
                      </a:r>
                      <a:endParaRPr lang="en-GB" sz="1100" b="0" i="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240738"/>
                  </a:ext>
                </a:extLst>
              </a:tr>
              <a:tr h="57438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god</a:t>
                      </a:r>
                      <a:r>
                        <a:rPr lang="en-GB" sz="1100" kern="1200" dirty="0" smtClean="0">
                          <a:solidFill>
                            <a:schemeClr val="dk1"/>
                          </a:solidFill>
                          <a:effectLst/>
                          <a:latin typeface="+mn-lt"/>
                          <a:ea typeface="+mn-ea"/>
                          <a:cs typeface="+mn-cs"/>
                        </a:rPr>
                        <a:t>/ goddesses</a:t>
                      </a:r>
                      <a:r>
                        <a:rPr lang="en-GB" sz="1100" kern="1200" baseline="0" dirty="0" smtClean="0">
                          <a:solidFill>
                            <a:schemeClr val="dk1"/>
                          </a:solidFill>
                          <a:effectLst/>
                          <a:latin typeface="+mn-lt"/>
                          <a:ea typeface="+mn-ea"/>
                          <a:cs typeface="+mn-cs"/>
                        </a:rPr>
                        <a:t> (deities)</a:t>
                      </a:r>
                      <a:r>
                        <a:rPr lang="en-GB" sz="1100" kern="1200" dirty="0" smtClean="0">
                          <a:solidFill>
                            <a:schemeClr val="dk1"/>
                          </a:solidFill>
                          <a:effectLst/>
                          <a:latin typeface="+mn-lt"/>
                          <a:ea typeface="+mn-ea"/>
                          <a:cs typeface="+mn-cs"/>
                        </a:rPr>
                        <a:t>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A deity or god is a supernatural being considered to be sacred and worthy of worship due to having authority over the universe, nature or human life.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1612636"/>
                  </a:ext>
                </a:extLst>
              </a:tr>
              <a:tr h="41237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legend </a:t>
                      </a:r>
                    </a:p>
                    <a:p>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a traditional story sometimes popularly regarded as historical but not authenticated.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33761029"/>
                  </a:ext>
                </a:extLst>
              </a:tr>
              <a:tr h="736390">
                <a:tc>
                  <a:txBody>
                    <a:bodyPr/>
                    <a:lstStyle/>
                    <a:p>
                      <a:r>
                        <a:rPr lang="en-GB" sz="1100" kern="1200" dirty="0" smtClean="0">
                          <a:solidFill>
                            <a:schemeClr val="dk1"/>
                          </a:solidFill>
                          <a:effectLst/>
                          <a:latin typeface="+mn-lt"/>
                          <a:ea typeface="+mn-ea"/>
                          <a:cs typeface="+mn-cs"/>
                        </a:rPr>
                        <a:t>myth</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0" kern="1200" dirty="0" smtClean="0">
                          <a:solidFill>
                            <a:schemeClr val="tx1"/>
                          </a:solidFill>
                          <a:latin typeface="+mn-lt"/>
                          <a:ea typeface="+mn-ea"/>
                          <a:cs typeface="+mn-cs"/>
                        </a:rPr>
                        <a:t>noun. a traditional story, especially one concerning the early history of a people or explaining a natural or social phenomenon, and typically</a:t>
                      </a:r>
                      <a:r>
                        <a:rPr lang="en-GB" sz="1100" b="0" i="0" kern="1200" baseline="0" dirty="0" smtClean="0">
                          <a:solidFill>
                            <a:schemeClr val="tx1"/>
                          </a:solidFill>
                          <a:latin typeface="+mn-lt"/>
                          <a:ea typeface="+mn-ea"/>
                          <a:cs typeface="+mn-cs"/>
                        </a:rPr>
                        <a:t> </a:t>
                      </a:r>
                      <a:r>
                        <a:rPr lang="en-GB" sz="1100" b="0" i="0" kern="1200" dirty="0" smtClean="0">
                          <a:solidFill>
                            <a:schemeClr val="tx1"/>
                          </a:solidFill>
                          <a:latin typeface="+mn-lt"/>
                          <a:ea typeface="+mn-ea"/>
                          <a:cs typeface="+mn-cs"/>
                        </a:rPr>
                        <a:t>involving supernatural beings or events.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23461244"/>
                  </a:ext>
                </a:extLst>
              </a:tr>
              <a:tr h="412379">
                <a:tc>
                  <a:txBody>
                    <a:bodyPr/>
                    <a:lstStyle/>
                    <a:p>
                      <a:r>
                        <a:rPr lang="en-GB" sz="1100" kern="1200" dirty="0" smtClean="0">
                          <a:solidFill>
                            <a:schemeClr val="dk1"/>
                          </a:solidFill>
                          <a:effectLst/>
                          <a:latin typeface="+mn-lt"/>
                          <a:ea typeface="+mn-ea"/>
                          <a:cs typeface="+mn-cs"/>
                        </a:rPr>
                        <a:t>Olympics</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relating to ancient Olympia or the Olympic Games.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75067240"/>
                  </a:ext>
                </a:extLst>
              </a:tr>
              <a:tr h="574384">
                <a:tc>
                  <a:txBody>
                    <a:bodyPr/>
                    <a:lstStyle/>
                    <a:p>
                      <a:r>
                        <a:rPr lang="en-GB" sz="1100" kern="1200" dirty="0" smtClean="0">
                          <a:solidFill>
                            <a:schemeClr val="dk1"/>
                          </a:solidFill>
                          <a:effectLst/>
                          <a:latin typeface="+mn-lt"/>
                          <a:ea typeface="+mn-ea"/>
                          <a:cs typeface="+mn-cs"/>
                        </a:rPr>
                        <a:t>philosophy</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the study of the fundamental nature of knowledge, reality, and existence, especially when considered as an academic discipline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16761841"/>
                  </a:ext>
                </a:extLst>
              </a:tr>
              <a:tr h="412379">
                <a:tc>
                  <a:txBody>
                    <a:bodyPr/>
                    <a:lstStyle/>
                    <a:p>
                      <a:r>
                        <a:rPr lang="en-GB" sz="1100" kern="1200" dirty="0" smtClean="0">
                          <a:solidFill>
                            <a:schemeClr val="dk1"/>
                          </a:solidFill>
                          <a:effectLst/>
                          <a:latin typeface="+mn-lt"/>
                          <a:ea typeface="+mn-ea"/>
                          <a:cs typeface="+mn-cs"/>
                        </a:rPr>
                        <a:t>politician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a person who is professionally involved in politics, especially as a holder of an elected office.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3518496"/>
                  </a:ext>
                </a:extLst>
              </a:tr>
              <a:tr h="541713">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prophecy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solidFill>
                            <a:schemeClr val="tx1"/>
                          </a:solidFill>
                        </a:rPr>
                        <a:t>noun</a:t>
                      </a:r>
                      <a:r>
                        <a:rPr lang="en-GB" sz="1100" b="0" dirty="0" smtClean="0">
                          <a:solidFill>
                            <a:schemeClr val="tx1"/>
                          </a:solidFill>
                        </a:rPr>
                        <a:t>. </a:t>
                      </a:r>
                      <a:r>
                        <a:rPr lang="en-GB" sz="1100" b="0" i="0" kern="1200" dirty="0" smtClean="0">
                          <a:solidFill>
                            <a:schemeClr val="tx1"/>
                          </a:solidFill>
                          <a:latin typeface="+mn-lt"/>
                          <a:ea typeface="+mn-ea"/>
                          <a:cs typeface="+mn-cs"/>
                        </a:rPr>
                        <a:t>a prediction of what will happen in the future.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554456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874868132"/>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4 – The</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Ancient Greeks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16" name="Table 15">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949821564"/>
              </p:ext>
            </p:extLst>
          </p:nvPr>
        </p:nvGraphicFramePr>
        <p:xfrm>
          <a:off x="24919" y="2278334"/>
          <a:ext cx="6188516" cy="3474720"/>
        </p:xfrm>
        <a:graphic>
          <a:graphicData uri="http://schemas.openxmlformats.org/drawingml/2006/table">
            <a:tbl>
              <a:tblPr firstRow="1" bandRow="1">
                <a:tableStyleId>{93296810-A885-4BE3-A3E7-6D5BEEA58F35}</a:tableStyleId>
              </a:tblPr>
              <a:tblGrid>
                <a:gridCol w="6188516">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Ancient Greece</a:t>
                      </a:r>
                      <a:endParaRPr lang="en-GB" sz="1200" dirty="0"/>
                    </a:p>
                  </a:txBody>
                  <a:tcPr/>
                </a:tc>
                <a:extLst>
                  <a:ext uri="{0D108BD9-81ED-4DB2-BD59-A6C34878D82A}">
                    <a16:rowId xmlns:a16="http://schemas.microsoft.com/office/drawing/2014/main" val="1676012475"/>
                  </a:ext>
                </a:extLst>
              </a:tr>
              <a:tr h="171907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Ancient Greece was not a country. It was made up of city states. There were often battles between these city states but sometimes they would join together to defend themselves from a common enemy. Important city states of ancient Greece included Athens, Corinth and Sparta</a:t>
                      </a:r>
                      <a:r>
                        <a:rPr lang="en-GB" sz="1200" b="0" dirty="0" smtClean="0"/>
                        <a:t>.</a:t>
                      </a:r>
                    </a:p>
                    <a:p>
                      <a:pPr marL="3023829" marR="0" lvl="6"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Independent city states existed for most of the ancient Greek period. However, towards the end of this period, King Philip II of Macedonia ruled over all of ancient Greece. Following his death, his son, Alexander the Great, took over the empire along with other lands that he conquered. After Alexander the Great died, the Romans slowly took over parts of the empire</a:t>
                      </a: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txBody>
                  <a:tcPr/>
                </a:tc>
                <a:extLst>
                  <a:ext uri="{0D108BD9-81ED-4DB2-BD59-A6C34878D82A}">
                    <a16:rowId xmlns:a16="http://schemas.microsoft.com/office/drawing/2014/main" val="160365821"/>
                  </a:ext>
                </a:extLst>
              </a:tr>
            </a:tbl>
          </a:graphicData>
        </a:graphic>
      </p:graphicFrame>
      <p:pic>
        <p:nvPicPr>
          <p:cNvPr id="4" name="Picture 3"/>
          <p:cNvPicPr>
            <a:picLocks noChangeAspect="1"/>
          </p:cNvPicPr>
          <p:nvPr/>
        </p:nvPicPr>
        <p:blipFill>
          <a:blip r:embed="rId4"/>
          <a:stretch>
            <a:fillRect/>
          </a:stretch>
        </p:blipFill>
        <p:spPr>
          <a:xfrm>
            <a:off x="410587" y="3153725"/>
            <a:ext cx="3542288" cy="2448990"/>
          </a:xfrm>
          <a:prstGeom prst="rect">
            <a:avLst/>
          </a:prstGeom>
        </p:spPr>
      </p:pic>
      <p:graphicFrame>
        <p:nvGraphicFramePr>
          <p:cNvPr id="12" name="Table 11">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224826458"/>
              </p:ext>
            </p:extLst>
          </p:nvPr>
        </p:nvGraphicFramePr>
        <p:xfrm>
          <a:off x="-1" y="606210"/>
          <a:ext cx="6188516" cy="1624335"/>
        </p:xfrm>
        <a:graphic>
          <a:graphicData uri="http://schemas.openxmlformats.org/drawingml/2006/table">
            <a:tbl>
              <a:tblPr firstRow="1" bandRow="1">
                <a:tableStyleId>{93296810-A885-4BE3-A3E7-6D5BEEA58F35}</a:tableStyleId>
              </a:tblPr>
              <a:tblGrid>
                <a:gridCol w="6188516">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Ancient Greece</a:t>
                      </a:r>
                      <a:endParaRPr lang="en-GB" sz="1200" dirty="0"/>
                    </a:p>
                  </a:txBody>
                  <a:tcPr/>
                </a:tc>
                <a:extLst>
                  <a:ext uri="{0D108BD9-81ED-4DB2-BD59-A6C34878D82A}">
                    <a16:rowId xmlns:a16="http://schemas.microsoft.com/office/drawing/2014/main" val="1676012475"/>
                  </a:ext>
                </a:extLst>
              </a:tr>
              <a:tr h="1350015">
                <a:tc>
                  <a:txBody>
                    <a:bodyPr/>
                    <a:lstStyle/>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t>Did you know that Ancient Greece existed during the same time</a:t>
                      </a:r>
                      <a:r>
                        <a:rPr lang="en-GB" sz="1200" b="0" baseline="0" dirty="0" smtClean="0"/>
                        <a:t> as Ancient Egyptians. What can you remember from your learning about Ancient Egypt in Y3?</a:t>
                      </a:r>
                      <a:endParaRPr lang="en-GB" sz="1200" b="0" dirty="0" smtClean="0"/>
                    </a:p>
                  </a:txBody>
                  <a:tcPr/>
                </a:tc>
                <a:extLst>
                  <a:ext uri="{0D108BD9-81ED-4DB2-BD59-A6C34878D82A}">
                    <a16:rowId xmlns:a16="http://schemas.microsoft.com/office/drawing/2014/main" val="160365821"/>
                  </a:ext>
                </a:extLst>
              </a:tr>
            </a:tbl>
          </a:graphicData>
        </a:graphic>
      </p:graphicFrame>
      <p:pic>
        <p:nvPicPr>
          <p:cNvPr id="3" name="Picture 2"/>
          <p:cNvPicPr>
            <a:picLocks noChangeAspect="1"/>
          </p:cNvPicPr>
          <p:nvPr/>
        </p:nvPicPr>
        <p:blipFill>
          <a:blip r:embed="rId5"/>
          <a:stretch>
            <a:fillRect/>
          </a:stretch>
        </p:blipFill>
        <p:spPr>
          <a:xfrm>
            <a:off x="0" y="956836"/>
            <a:ext cx="3952875" cy="1219969"/>
          </a:xfrm>
          <a:prstGeom prst="rect">
            <a:avLst/>
          </a:prstGeom>
        </p:spPr>
      </p:pic>
      <p:graphicFrame>
        <p:nvGraphicFramePr>
          <p:cNvPr id="13" name="Table 12">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279773092"/>
              </p:ext>
            </p:extLst>
          </p:nvPr>
        </p:nvGraphicFramePr>
        <p:xfrm>
          <a:off x="24919" y="5800843"/>
          <a:ext cx="2539377" cy="1654739"/>
        </p:xfrm>
        <a:graphic>
          <a:graphicData uri="http://schemas.openxmlformats.org/drawingml/2006/table">
            <a:tbl>
              <a:tblPr firstRow="1" bandRow="1">
                <a:tableStyleId>{93296810-A885-4BE3-A3E7-6D5BEEA58F35}</a:tableStyleId>
              </a:tblPr>
              <a:tblGrid>
                <a:gridCol w="1095440">
                  <a:extLst>
                    <a:ext uri="{9D8B030D-6E8A-4147-A177-3AD203B41FA5}">
                      <a16:colId xmlns:a16="http://schemas.microsoft.com/office/drawing/2014/main" val="489748474"/>
                    </a:ext>
                  </a:extLst>
                </a:gridCol>
                <a:gridCol w="1443937">
                  <a:extLst>
                    <a:ext uri="{9D8B030D-6E8A-4147-A177-3AD203B41FA5}">
                      <a16:colId xmlns:a16="http://schemas.microsoft.com/office/drawing/2014/main" val="4132931971"/>
                    </a:ext>
                  </a:extLst>
                </a:gridCol>
              </a:tblGrid>
              <a:tr h="283139">
                <a:tc gridSpan="2">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Sources</a:t>
                      </a:r>
                      <a:endParaRPr lang="en-GB" sz="1200" dirty="0"/>
                    </a:p>
                  </a:txBody>
                  <a:tcPr/>
                </a:tc>
                <a:tc hMerge="1">
                  <a:txBody>
                    <a:bodyPr/>
                    <a:lstStyle/>
                    <a:p>
                      <a:endParaRPr lang="en-GB"/>
                    </a:p>
                  </a:txBody>
                  <a:tcPr/>
                </a:tc>
                <a:extLst>
                  <a:ext uri="{0D108BD9-81ED-4DB2-BD59-A6C34878D82A}">
                    <a16:rowId xmlns:a16="http://schemas.microsoft.com/office/drawing/2014/main" val="1676012475"/>
                  </a:ext>
                </a:extLst>
              </a:tr>
              <a:tr h="136465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Primary sources: </a:t>
                      </a:r>
                      <a:r>
                        <a:rPr lang="en-GB" sz="1200" b="0" dirty="0" smtClean="0"/>
                        <a:t>I</a:t>
                      </a:r>
                      <a:r>
                        <a:rPr lang="en-GB" sz="1200" dirty="0" smtClean="0"/>
                        <a:t>nformation and objects that come from the time being studied.</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Secondary sources:</a:t>
                      </a:r>
                      <a:r>
                        <a:rPr lang="en-GB" sz="1200" b="1" baseline="0" dirty="0" smtClean="0"/>
                        <a:t> </a:t>
                      </a:r>
                      <a:r>
                        <a:rPr lang="en-GB" sz="1200" dirty="0" smtClean="0"/>
                        <a:t>Interpretations of information and objects which are produced after the time being studied.</a:t>
                      </a:r>
                      <a:endParaRPr lang="en-GB" sz="1200" b="0" dirty="0" smtClean="0"/>
                    </a:p>
                  </a:txBody>
                  <a:tcPr/>
                </a:tc>
                <a:extLst>
                  <a:ext uri="{0D108BD9-81ED-4DB2-BD59-A6C34878D82A}">
                    <a16:rowId xmlns:a16="http://schemas.microsoft.com/office/drawing/2014/main" val="160365821"/>
                  </a:ext>
                </a:extLst>
              </a:tr>
            </a:tbl>
          </a:graphicData>
        </a:graphic>
      </p:graphicFrame>
      <p:graphicFrame>
        <p:nvGraphicFramePr>
          <p:cNvPr id="14" name="Table 1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669033330"/>
              </p:ext>
            </p:extLst>
          </p:nvPr>
        </p:nvGraphicFramePr>
        <p:xfrm>
          <a:off x="2614135" y="5807788"/>
          <a:ext cx="2796067" cy="1647794"/>
        </p:xfrm>
        <a:graphic>
          <a:graphicData uri="http://schemas.openxmlformats.org/drawingml/2006/table">
            <a:tbl>
              <a:tblPr firstRow="1" bandRow="1">
                <a:tableStyleId>{93296810-A885-4BE3-A3E7-6D5BEEA58F35}</a:tableStyleId>
              </a:tblPr>
              <a:tblGrid>
                <a:gridCol w="2796067">
                  <a:extLst>
                    <a:ext uri="{9D8B030D-6E8A-4147-A177-3AD203B41FA5}">
                      <a16:colId xmlns:a16="http://schemas.microsoft.com/office/drawing/2014/main" val="489748474"/>
                    </a:ext>
                  </a:extLst>
                </a:gridCol>
              </a:tblGrid>
              <a:tr h="28313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Enslaved</a:t>
                      </a:r>
                      <a:r>
                        <a:rPr lang="en-GB" sz="1200" baseline="0" dirty="0" smtClean="0"/>
                        <a:t> people </a:t>
                      </a:r>
                      <a:endParaRPr lang="en-GB" sz="1200" dirty="0"/>
                    </a:p>
                  </a:txBody>
                  <a:tcPr/>
                </a:tc>
                <a:extLst>
                  <a:ext uri="{0D108BD9-81ED-4DB2-BD59-A6C34878D82A}">
                    <a16:rowId xmlns:a16="http://schemas.microsoft.com/office/drawing/2014/main" val="1676012475"/>
                  </a:ext>
                </a:extLst>
              </a:tr>
              <a:tr h="136465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There were many enslaved people in ancient Greece. They made many objects and goods to be sold.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Many ancient Greek pots that survive today would have been made by enslaved people.</a:t>
                      </a:r>
                      <a:endParaRPr lang="en-GB" sz="1200" b="0" dirty="0" smtClean="0"/>
                    </a:p>
                  </a:txBody>
                  <a:tcPr/>
                </a:tc>
                <a:extLst>
                  <a:ext uri="{0D108BD9-81ED-4DB2-BD59-A6C34878D82A}">
                    <a16:rowId xmlns:a16="http://schemas.microsoft.com/office/drawing/2014/main" val="160365821"/>
                  </a:ext>
                </a:extLst>
              </a:tr>
            </a:tbl>
          </a:graphicData>
        </a:graphic>
      </p:graphicFrame>
      <p:sp>
        <p:nvSpPr>
          <p:cNvPr id="15" name="Rectangle: Rounded Corners 8">
            <a:extLst>
              <a:ext uri="{FF2B5EF4-FFF2-40B4-BE49-F238E27FC236}">
                <a16:creationId xmlns:a16="http://schemas.microsoft.com/office/drawing/2014/main" id="{9EDA3BF8-F2D5-4484-B5AC-54D33FA014F3}"/>
              </a:ext>
            </a:extLst>
          </p:cNvPr>
          <p:cNvSpPr/>
          <p:nvPr/>
        </p:nvSpPr>
        <p:spPr>
          <a:xfrm>
            <a:off x="5327064" y="5800843"/>
            <a:ext cx="861451" cy="1640849"/>
          </a:xfrm>
          <a:prstGeom prst="roundRect">
            <a:avLst>
              <a:gd name="adj" fmla="val 0"/>
            </a:avLst>
          </a:prstGeom>
          <a:blipFill>
            <a:blip r:embed="rId6" cstate="screen">
              <a:extLst>
                <a:ext uri="{28A0092B-C50C-407E-A947-70E740481C1C}">
                  <a14:useLocalDpi xmlns:a14="http://schemas.microsoft.com/office/drawing/2010/main"/>
                </a:ext>
              </a:extLst>
            </a:blip>
            <a:stretch>
              <a:fillRect l="-91" t="499" r="-91" b="499"/>
            </a:stretch>
          </a:blipFill>
          <a:ln w="38100">
            <a:solidFill>
              <a:srgbClr val="F8BD9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Tree>
    <p:extLst>
      <p:ext uri="{BB962C8B-B14F-4D97-AF65-F5344CB8AC3E}">
        <p14:creationId xmlns:p14="http://schemas.microsoft.com/office/powerpoint/2010/main" val="291295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650227311"/>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4 – The</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Ancient Greeks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354858375"/>
              </p:ext>
            </p:extLst>
          </p:nvPr>
        </p:nvGraphicFramePr>
        <p:xfrm>
          <a:off x="4612732" y="3972298"/>
          <a:ext cx="2090690" cy="3474720"/>
        </p:xfrm>
        <a:graphic>
          <a:graphicData uri="http://schemas.openxmlformats.org/drawingml/2006/table">
            <a:tbl>
              <a:tblPr firstRow="1" bandRow="1">
                <a:tableStyleId>{93296810-A885-4BE3-A3E7-6D5BEEA58F35}</a:tableStyleId>
              </a:tblPr>
              <a:tblGrid>
                <a:gridCol w="2090690">
                  <a:extLst>
                    <a:ext uri="{9D8B030D-6E8A-4147-A177-3AD203B41FA5}">
                      <a16:colId xmlns:a16="http://schemas.microsoft.com/office/drawing/2014/main" val="2441137230"/>
                    </a:ext>
                  </a:extLst>
                </a:gridCol>
              </a:tblGrid>
              <a:tr h="0">
                <a:tc>
                  <a:txBody>
                    <a:bodyPr/>
                    <a:lstStyle/>
                    <a:p>
                      <a:r>
                        <a:rPr lang="en-GB" sz="1200" dirty="0" smtClean="0"/>
                        <a:t>The Olympics</a:t>
                      </a:r>
                      <a:endParaRPr lang="en-GB" sz="1200" dirty="0"/>
                    </a:p>
                  </a:txBody>
                  <a:tcPr/>
                </a:tc>
                <a:extLst>
                  <a:ext uri="{0D108BD9-81ED-4DB2-BD59-A6C34878D82A}">
                    <a16:rowId xmlns:a16="http://schemas.microsoft.com/office/drawing/2014/main" val="661774494"/>
                  </a:ext>
                </a:extLst>
              </a:tr>
              <a:tr h="113581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a:t>
                      </a:r>
                      <a:r>
                        <a:rPr lang="en-GB" sz="1200" dirty="0" smtClean="0"/>
                        <a:t>Olympics were first held in ancient Greece in 776 BC.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This </a:t>
                      </a:r>
                      <a:r>
                        <a:rPr lang="en-GB" sz="1200" dirty="0" smtClean="0"/>
                        <a:t>is one of the legacies of ancient Greece.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Events </a:t>
                      </a:r>
                      <a:r>
                        <a:rPr lang="en-GB" sz="1200" dirty="0" smtClean="0"/>
                        <a:t>included boxing, wrestling, running and chariot racing.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Women </a:t>
                      </a:r>
                      <a:r>
                        <a:rPr lang="en-GB" sz="1200" dirty="0" smtClean="0"/>
                        <a:t>were not allowed to compete in the Olympics. This was because ancient Greek women were not treated as equals to men and had fewer freedoms.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a:t>
                      </a:r>
                      <a:r>
                        <a:rPr lang="en-GB" sz="1200" dirty="0" smtClean="0"/>
                        <a:t>idea for the marathon also originates from this </a:t>
                      </a:r>
                      <a:r>
                        <a:rPr lang="en-GB" sz="1200" dirty="0" smtClean="0"/>
                        <a:t>time.</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txBody>
                  <a:tcPr>
                    <a:solidFill>
                      <a:srgbClr val="EBF2EA"/>
                    </a:solidFill>
                  </a:tcPr>
                </a:tc>
                <a:extLst>
                  <a:ext uri="{0D108BD9-81ED-4DB2-BD59-A6C34878D82A}">
                    <a16:rowId xmlns:a16="http://schemas.microsoft.com/office/drawing/2014/main" val="4103551306"/>
                  </a:ext>
                </a:extLst>
              </a:tr>
            </a:tbl>
          </a:graphicData>
        </a:graphic>
      </p:graphicFrame>
      <p:graphicFrame>
        <p:nvGraphicFramePr>
          <p:cNvPr id="35" name="Table 34"/>
          <p:cNvGraphicFramePr>
            <a:graphicFrameLocks noGrp="1"/>
          </p:cNvGraphicFramePr>
          <p:nvPr>
            <p:extLst>
              <p:ext uri="{D42A27DB-BD31-4B8C-83A1-F6EECF244321}">
                <p14:modId xmlns:p14="http://schemas.microsoft.com/office/powerpoint/2010/main" val="2412164356"/>
              </p:ext>
            </p:extLst>
          </p:nvPr>
        </p:nvGraphicFramePr>
        <p:xfrm>
          <a:off x="4616086" y="623298"/>
          <a:ext cx="2087335" cy="3308453"/>
        </p:xfrm>
        <a:graphic>
          <a:graphicData uri="http://schemas.openxmlformats.org/drawingml/2006/table">
            <a:tbl>
              <a:tblPr firstRow="1" bandRow="1">
                <a:tableStyleId>{93296810-A885-4BE3-A3E7-6D5BEEA58F35}</a:tableStyleId>
              </a:tblPr>
              <a:tblGrid>
                <a:gridCol w="2087335">
                  <a:extLst>
                    <a:ext uri="{9D8B030D-6E8A-4147-A177-3AD203B41FA5}">
                      <a16:colId xmlns:a16="http://schemas.microsoft.com/office/drawing/2014/main" val="2441137230"/>
                    </a:ext>
                  </a:extLst>
                </a:gridCol>
              </a:tblGrid>
              <a:tr h="290933">
                <a:tc>
                  <a:txBody>
                    <a:bodyPr/>
                    <a:lstStyle/>
                    <a:p>
                      <a:r>
                        <a:rPr lang="en-GB" sz="1200" dirty="0" smtClean="0"/>
                        <a:t>Democracy</a:t>
                      </a:r>
                      <a:endParaRPr lang="en-GB" sz="1200" dirty="0"/>
                    </a:p>
                  </a:txBody>
                  <a:tcPr/>
                </a:tc>
                <a:extLst>
                  <a:ext uri="{0D108BD9-81ED-4DB2-BD59-A6C34878D82A}">
                    <a16:rowId xmlns:a16="http://schemas.microsoft.com/office/drawing/2014/main" val="661774494"/>
                  </a:ext>
                </a:extLst>
              </a:tr>
              <a:tr h="242443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Ancient Athens is where democracy began in around 508 BC. Listening to the opinions of other people and debating issues was an important part of this system. </a:t>
                      </a: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After </a:t>
                      </a:r>
                      <a:r>
                        <a:rPr lang="en-GB" sz="1200" dirty="0" smtClean="0"/>
                        <a:t>debating issues, the ancient Athenians would vote. At that time, the only people allowed to take part in democracy were adult males who were citizens of Athens. The legacy of democracy still exists today in many parts of the world.</a:t>
                      </a:r>
                      <a:endParaRPr lang="en-GB" sz="1200" dirty="0"/>
                    </a:p>
                  </a:txBody>
                  <a:tcPr>
                    <a:solidFill>
                      <a:srgbClr val="EBF2EA"/>
                    </a:solidFill>
                  </a:tcPr>
                </a:tc>
                <a:extLst>
                  <a:ext uri="{0D108BD9-81ED-4DB2-BD59-A6C34878D82A}">
                    <a16:rowId xmlns:a16="http://schemas.microsoft.com/office/drawing/2014/main" val="4103551306"/>
                  </a:ext>
                </a:extLst>
              </a:tr>
            </a:tbl>
          </a:graphicData>
        </a:graphic>
      </p:graphicFrame>
      <p:graphicFrame>
        <p:nvGraphicFramePr>
          <p:cNvPr id="41" name="Table 40"/>
          <p:cNvGraphicFramePr>
            <a:graphicFrameLocks noGrp="1"/>
          </p:cNvGraphicFramePr>
          <p:nvPr>
            <p:extLst>
              <p:ext uri="{D42A27DB-BD31-4B8C-83A1-F6EECF244321}">
                <p14:modId xmlns:p14="http://schemas.microsoft.com/office/powerpoint/2010/main" val="698534278"/>
              </p:ext>
            </p:extLst>
          </p:nvPr>
        </p:nvGraphicFramePr>
        <p:xfrm>
          <a:off x="6772745" y="634751"/>
          <a:ext cx="3914305" cy="4206240"/>
        </p:xfrm>
        <a:graphic>
          <a:graphicData uri="http://schemas.openxmlformats.org/drawingml/2006/table">
            <a:tbl>
              <a:tblPr firstRow="1" bandRow="1">
                <a:tableStyleId>{93296810-A885-4BE3-A3E7-6D5BEEA58F35}</a:tableStyleId>
              </a:tblPr>
              <a:tblGrid>
                <a:gridCol w="3914305">
                  <a:extLst>
                    <a:ext uri="{9D8B030D-6E8A-4147-A177-3AD203B41FA5}">
                      <a16:colId xmlns:a16="http://schemas.microsoft.com/office/drawing/2014/main" val="2441137230"/>
                    </a:ext>
                  </a:extLst>
                </a:gridCol>
              </a:tblGrid>
              <a:tr h="257590">
                <a:tc>
                  <a:txBody>
                    <a:bodyPr/>
                    <a:lstStyle/>
                    <a:p>
                      <a:r>
                        <a:rPr lang="en-GB" sz="1200" dirty="0" smtClean="0"/>
                        <a:t>Education</a:t>
                      </a:r>
                      <a:r>
                        <a:rPr lang="en-GB" sz="1200" baseline="0" dirty="0" smtClean="0"/>
                        <a:t> </a:t>
                      </a:r>
                      <a:endParaRPr lang="en-GB" sz="1200" dirty="0"/>
                    </a:p>
                  </a:txBody>
                  <a:tcPr/>
                </a:tc>
                <a:extLst>
                  <a:ext uri="{0D108BD9-81ED-4DB2-BD59-A6C34878D82A}">
                    <a16:rowId xmlns:a16="http://schemas.microsoft.com/office/drawing/2014/main" val="661774494"/>
                  </a:ext>
                </a:extLst>
              </a:tr>
              <a:tr h="2425217">
                <a:tc>
                  <a:txBody>
                    <a:bodyPr/>
                    <a:lstStyle/>
                    <a:p>
                      <a:r>
                        <a:rPr lang="en-GB" sz="1200" dirty="0" smtClean="0"/>
                        <a:t>• From the ages of seven to fifteen, boys in most ancient Greek city states went to school, where they learnt to read and write. </a:t>
                      </a:r>
                    </a:p>
                    <a:p>
                      <a:r>
                        <a:rPr lang="en-GB" sz="1200" dirty="0" smtClean="0"/>
                        <a:t>• In school, boys mostly wrote on a tablet (a wooden frame filled with beeswax) using a stylus. When they wanted to start again, they held the wax near to the fire so it melted away what they had written. </a:t>
                      </a:r>
                    </a:p>
                    <a:p>
                      <a:r>
                        <a:rPr lang="en-GB" sz="1200" dirty="0" smtClean="0"/>
                        <a:t>• They also learnt about music and how to play an instrument, such as a lyre. </a:t>
                      </a:r>
                    </a:p>
                    <a:p>
                      <a:r>
                        <a:rPr lang="en-GB" sz="1200" dirty="0" smtClean="0"/>
                        <a:t>• In addition, boys were taught maths and physical skills: using a bow and arrow and a sling, wrestling and swimming. </a:t>
                      </a:r>
                    </a:p>
                    <a:p>
                      <a:r>
                        <a:rPr lang="en-GB" sz="1200" dirty="0" smtClean="0"/>
                        <a:t>• Most schools had a ‘palaestra’, which was a training ground for physical education, close to the school.</a:t>
                      </a:r>
                    </a:p>
                    <a:p>
                      <a:r>
                        <a:rPr lang="en-GB" sz="1200" dirty="0" smtClean="0"/>
                        <a:t>• In most city </a:t>
                      </a:r>
                      <a:r>
                        <a:rPr lang="en-GB" sz="1200" dirty="0" smtClean="0"/>
                        <a:t>states, such as Athens, </a:t>
                      </a:r>
                      <a:r>
                        <a:rPr lang="en-GB" sz="1200" dirty="0" smtClean="0"/>
                        <a:t>girls did not attend school. Some were taught to read and write at home. In many cases, girls were only taught the skills they would need for looking after a family, such as cooking and making clothes</a:t>
                      </a:r>
                      <a:r>
                        <a:rPr lang="en-GB" sz="1200" dirty="0" smtClean="0"/>
                        <a:t>.</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 The Spartans were known for their strong army and ability to fight:</a:t>
                      </a:r>
                      <a:r>
                        <a:rPr lang="en-GB" sz="1200" baseline="0" dirty="0" smtClean="0"/>
                        <a:t> i</a:t>
                      </a:r>
                      <a:r>
                        <a:rPr lang="en-GB" sz="1200" dirty="0" smtClean="0"/>
                        <a:t>n childhood, boys were trained to be warriors</a:t>
                      </a:r>
                      <a:r>
                        <a:rPr lang="en-GB" sz="1200" baseline="0" dirty="0" smtClean="0"/>
                        <a:t> and g</a:t>
                      </a:r>
                      <a:r>
                        <a:rPr lang="en-GB" sz="1200" dirty="0" smtClean="0"/>
                        <a:t>irls were taught academic subjects and how to fight. </a:t>
                      </a:r>
                    </a:p>
                  </a:txBody>
                  <a:tcPr/>
                </a:tc>
                <a:extLst>
                  <a:ext uri="{0D108BD9-81ED-4DB2-BD59-A6C34878D82A}">
                    <a16:rowId xmlns:a16="http://schemas.microsoft.com/office/drawing/2014/main" val="4103551306"/>
                  </a:ext>
                </a:extLst>
              </a:tr>
            </a:tbl>
          </a:graphicData>
        </a:graphic>
      </p:graphicFrame>
      <p:graphicFrame>
        <p:nvGraphicFramePr>
          <p:cNvPr id="42" name="Table 41"/>
          <p:cNvGraphicFramePr>
            <a:graphicFrameLocks noGrp="1"/>
          </p:cNvGraphicFramePr>
          <p:nvPr>
            <p:extLst>
              <p:ext uri="{D42A27DB-BD31-4B8C-83A1-F6EECF244321}">
                <p14:modId xmlns:p14="http://schemas.microsoft.com/office/powerpoint/2010/main" val="2712458690"/>
              </p:ext>
            </p:extLst>
          </p:nvPr>
        </p:nvGraphicFramePr>
        <p:xfrm>
          <a:off x="6782022" y="4867760"/>
          <a:ext cx="3909791" cy="2560320"/>
        </p:xfrm>
        <a:graphic>
          <a:graphicData uri="http://schemas.openxmlformats.org/drawingml/2006/table">
            <a:tbl>
              <a:tblPr firstRow="1" bandRow="1">
                <a:tableStyleId>{93296810-A885-4BE3-A3E7-6D5BEEA58F35}</a:tableStyleId>
              </a:tblPr>
              <a:tblGrid>
                <a:gridCol w="3909791">
                  <a:extLst>
                    <a:ext uri="{9D8B030D-6E8A-4147-A177-3AD203B41FA5}">
                      <a16:colId xmlns:a16="http://schemas.microsoft.com/office/drawing/2014/main" val="2441137230"/>
                    </a:ext>
                  </a:extLst>
                </a:gridCol>
              </a:tblGrid>
              <a:tr h="232956">
                <a:tc>
                  <a:txBody>
                    <a:bodyPr/>
                    <a:lstStyle/>
                    <a:p>
                      <a:r>
                        <a:rPr lang="en-GB" sz="1200" dirty="0" smtClean="0"/>
                        <a:t>Greek </a:t>
                      </a:r>
                      <a:r>
                        <a:rPr lang="en-GB" sz="1200" dirty="0" smtClean="0"/>
                        <a:t>theatre</a:t>
                      </a:r>
                      <a:endParaRPr lang="en-GB" sz="1200" dirty="0"/>
                    </a:p>
                  </a:txBody>
                  <a:tcPr/>
                </a:tc>
                <a:extLst>
                  <a:ext uri="{0D108BD9-81ED-4DB2-BD59-A6C34878D82A}">
                    <a16:rowId xmlns:a16="http://schemas.microsoft.com/office/drawing/2014/main" val="661774494"/>
                  </a:ext>
                </a:extLst>
              </a:tr>
              <a:tr h="2251913">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dirty="0" smtClean="0"/>
                        <a:t>Theatre was a very popular form of entertainment in ancient Greek times. Theatres were generally built into a hillside with rows of stone benches in a semicircle, one above the other, and the stage at the bottom of the hill. </a:t>
                      </a:r>
                      <a:endParaRPr lang="en-GB" sz="1200" dirty="0" smtClean="0"/>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dirty="0" smtClean="0"/>
                        <a:t>Some </a:t>
                      </a:r>
                      <a:r>
                        <a:rPr lang="en-GB" sz="1200" dirty="0" smtClean="0"/>
                        <a:t>theatres in large cities could hold more than 10 000 people! All of the actors were men and they wore costumes and masks to play different characters. </a:t>
                      </a: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a:t>
                      </a:r>
                      <a:r>
                        <a:rPr lang="en-GB" sz="1200" dirty="0" smtClean="0"/>
                        <a:t>masks had a variety of exaggerated expressions on them to help the audience understand the characters.</a:t>
                      </a:r>
                      <a:endParaRPr lang="en-GB" sz="1200" dirty="0"/>
                    </a:p>
                  </a:txBody>
                  <a:tcPr/>
                </a:tc>
                <a:extLst>
                  <a:ext uri="{0D108BD9-81ED-4DB2-BD59-A6C34878D82A}">
                    <a16:rowId xmlns:a16="http://schemas.microsoft.com/office/drawing/2014/main" val="410355130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059238116"/>
              </p:ext>
            </p:extLst>
          </p:nvPr>
        </p:nvGraphicFramePr>
        <p:xfrm>
          <a:off x="22549" y="623298"/>
          <a:ext cx="4550495" cy="6922044"/>
        </p:xfrm>
        <a:graphic>
          <a:graphicData uri="http://schemas.openxmlformats.org/drawingml/2006/table">
            <a:tbl>
              <a:tblPr firstRow="1" bandRow="1">
                <a:tableStyleId>{93296810-A885-4BE3-A3E7-6D5BEEA58F35}</a:tableStyleId>
              </a:tblPr>
              <a:tblGrid>
                <a:gridCol w="1137624">
                  <a:extLst>
                    <a:ext uri="{9D8B030D-6E8A-4147-A177-3AD203B41FA5}">
                      <a16:colId xmlns:a16="http://schemas.microsoft.com/office/drawing/2014/main" val="1284349402"/>
                    </a:ext>
                  </a:extLst>
                </a:gridCol>
                <a:gridCol w="1024839">
                  <a:extLst>
                    <a:ext uri="{9D8B030D-6E8A-4147-A177-3AD203B41FA5}">
                      <a16:colId xmlns:a16="http://schemas.microsoft.com/office/drawing/2014/main" val="771576418"/>
                    </a:ext>
                  </a:extLst>
                </a:gridCol>
                <a:gridCol w="1250408">
                  <a:extLst>
                    <a:ext uri="{9D8B030D-6E8A-4147-A177-3AD203B41FA5}">
                      <a16:colId xmlns:a16="http://schemas.microsoft.com/office/drawing/2014/main" val="2723568930"/>
                    </a:ext>
                  </a:extLst>
                </a:gridCol>
                <a:gridCol w="1137624">
                  <a:extLst>
                    <a:ext uri="{9D8B030D-6E8A-4147-A177-3AD203B41FA5}">
                      <a16:colId xmlns:a16="http://schemas.microsoft.com/office/drawing/2014/main" val="71369893"/>
                    </a:ext>
                  </a:extLst>
                </a:gridCol>
              </a:tblGrid>
              <a:tr h="269806">
                <a:tc gridSpan="4">
                  <a:txBody>
                    <a:bodyPr/>
                    <a:lstStyle/>
                    <a:p>
                      <a:r>
                        <a:rPr lang="en-GB" sz="1200" dirty="0" smtClean="0"/>
                        <a:t>Religion and the ancient Greek gods</a:t>
                      </a:r>
                      <a:endParaRPr lang="en-GB" sz="1200" dirty="0"/>
                    </a:p>
                  </a:txBody>
                  <a:tcPr/>
                </a:tc>
                <a:tc hMerge="1">
                  <a:txBody>
                    <a:bodyPr/>
                    <a:lstStyle/>
                    <a:p>
                      <a:endParaRPr lang="en-GB" sz="1200"/>
                    </a:p>
                  </a:txBody>
                  <a:tcPr/>
                </a:tc>
                <a:tc hMerge="1">
                  <a:txBody>
                    <a:bodyPr/>
                    <a:lstStyle/>
                    <a:p>
                      <a:endParaRPr lang="en-GB" sz="1200"/>
                    </a:p>
                  </a:txBody>
                  <a:tcPr/>
                </a:tc>
                <a:tc hMerge="1">
                  <a:txBody>
                    <a:bodyPr/>
                    <a:lstStyle/>
                    <a:p>
                      <a:endParaRPr lang="en-GB" sz="1200"/>
                    </a:p>
                  </a:txBody>
                  <a:tcPr/>
                </a:tc>
                <a:extLst>
                  <a:ext uri="{0D108BD9-81ED-4DB2-BD59-A6C34878D82A}">
                    <a16:rowId xmlns:a16="http://schemas.microsoft.com/office/drawing/2014/main" val="2174151138"/>
                  </a:ext>
                </a:extLst>
              </a:tr>
              <a:tr h="1169160">
                <a:tc gridSpan="4">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 The ancient Greeks believed in many different gods and goddesses.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 Each god/goddess represented a certain aspect of humanity and each was responsible for certain parts of life too.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 Festivals were held to celebrate the gods and goddesses.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 It is believed that the 12 most powerful gods lived on Mount Olympus.</a:t>
                      </a:r>
                    </a:p>
                  </a:txBody>
                  <a:tcPr/>
                </a:tc>
                <a:tc hMerge="1">
                  <a:txBody>
                    <a:bodyPr/>
                    <a:lstStyle/>
                    <a:p>
                      <a:endParaRPr lang="en-GB" sz="1200" dirty="0"/>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tc>
                <a:tc hMerge="1">
                  <a:txBody>
                    <a:bodyPr/>
                    <a:lstStyle/>
                    <a:p>
                      <a:endParaRPr lang="en-GB" sz="1200" dirty="0"/>
                    </a:p>
                  </a:txBody>
                  <a:tcPr/>
                </a:tc>
                <a:extLst>
                  <a:ext uri="{0D108BD9-81ED-4DB2-BD59-A6C34878D82A}">
                    <a16:rowId xmlns:a16="http://schemas.microsoft.com/office/drawing/2014/main" val="333134795"/>
                  </a:ext>
                </a:extLst>
              </a:tr>
              <a:tr h="188864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Zeus was the most powerful of all the gods. He was god of the sky and the King of Mount Olympus.</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Poseidon was the god of the sea. He was the most powerful god except for his brother, Zeus. </a:t>
                      </a:r>
                      <a:endParaRPr lang="en-GB" sz="1200" dirty="0" smtClean="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Hades was the brother of Zeus and the god of the dead. He ruled the underworld, where people went when they died.</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Hestia was Zeus’ sister. She was the goddess of the hearth and the home.</a:t>
                      </a:r>
                    </a:p>
                    <a:p>
                      <a:endParaRPr lang="en-GB" sz="1200" dirty="0"/>
                    </a:p>
                  </a:txBody>
                  <a:tcPr/>
                </a:tc>
                <a:extLst>
                  <a:ext uri="{0D108BD9-81ED-4DB2-BD59-A6C34878D82A}">
                    <a16:rowId xmlns:a16="http://schemas.microsoft.com/office/drawing/2014/main" val="2732125087"/>
                  </a:ext>
                </a:extLst>
              </a:tr>
              <a:tr h="188864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Athena was the daughter of Zeus. She was born directly out of his forehead. She was Zeus’ favourite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child</a:t>
                      </a:r>
                      <a:r>
                        <a:rPr lang="en-GB" sz="1200" dirty="0" smtClean="0">
                          <a:solidFill>
                            <a:schemeClr val="tx1"/>
                          </a:solidFill>
                        </a:rPr>
                        <a: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Artemis was the daughter of Zeus and the twin sister of Apollo. </a:t>
                      </a:r>
                    </a:p>
                    <a:p>
                      <a:endParaRPr lang="en-GB" sz="120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Hera was the wife of Zeus. She was powerful and beautiful but very jealous and vain.</a:t>
                      </a:r>
                    </a:p>
                    <a:p>
                      <a:endParaRPr lang="en-GB" sz="1200" dirty="0"/>
                    </a:p>
                  </a:txBody>
                  <a:tcPr/>
                </a:tc>
                <a:tc>
                  <a:txBody>
                    <a:bodyPr/>
                    <a:lstStyle/>
                    <a:p>
                      <a:pPr eaLnBrk="1" fontAlgn="auto" hangingPunct="1">
                        <a:spcBef>
                          <a:spcPts val="0"/>
                        </a:spcBef>
                        <a:spcAft>
                          <a:spcPts val="0"/>
                        </a:spcAft>
                        <a:defRPr/>
                      </a:pPr>
                      <a:r>
                        <a:rPr lang="en-GB" sz="1200" dirty="0" smtClean="0">
                          <a:solidFill>
                            <a:schemeClr val="tx1"/>
                          </a:solidFill>
                        </a:rPr>
                        <a:t>Hermes was Zeus’ youngest son. Hermes was very fast on his feet and clever so Zeus decided to make him a messenger.</a:t>
                      </a:r>
                      <a:endParaRPr lang="en-GB" sz="1200" dirty="0">
                        <a:solidFill>
                          <a:schemeClr val="tx1"/>
                        </a:solidFill>
                      </a:endParaRPr>
                    </a:p>
                  </a:txBody>
                  <a:tcPr/>
                </a:tc>
                <a:extLst>
                  <a:ext uri="{0D108BD9-81ED-4DB2-BD59-A6C34878D82A}">
                    <a16:rowId xmlns:a16="http://schemas.microsoft.com/office/drawing/2014/main" val="1666950820"/>
                  </a:ext>
                </a:extLst>
              </a:tr>
              <a:tr h="1618524">
                <a:tc gridSpan="4">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smtClean="0"/>
                        <a:t>The Parthenon</a:t>
                      </a:r>
                    </a:p>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dirty="0" smtClean="0"/>
                        <a:t>The Parthenon is perhaps the most well-known ancient Greek temple. It took many years to build and was finished in 432 BC. It stands on a rocky hill in Athens known as the Acropolis and was built for the goddess Athena. </a:t>
                      </a:r>
                    </a:p>
                  </a:txBody>
                  <a:tcPr/>
                </a:tc>
                <a:tc hMerge="1">
                  <a:txBody>
                    <a:bodyPr/>
                    <a:lstStyle/>
                    <a:p>
                      <a:endParaRPr lang="en-GB" sz="1200" dirty="0"/>
                    </a:p>
                  </a:txBody>
                  <a:tcPr/>
                </a:tc>
                <a:tc hMerge="1">
                  <a:txBody>
                    <a:bodyPr/>
                    <a:lstStyle/>
                    <a:p>
                      <a:endParaRPr lang="en-GB" sz="1200" dirty="0"/>
                    </a:p>
                  </a:txBody>
                  <a:tcPr/>
                </a:tc>
                <a:tc hMerge="1">
                  <a:txBody>
                    <a:bodyPr/>
                    <a:lstStyle/>
                    <a:p>
                      <a:pPr eaLnBrk="1" fontAlgn="auto" hangingPunct="1">
                        <a:spcBef>
                          <a:spcPts val="0"/>
                        </a:spcBef>
                        <a:spcAft>
                          <a:spcPts val="0"/>
                        </a:spcAft>
                        <a:defRPr/>
                      </a:pPr>
                      <a:endParaRPr lang="en-GB" sz="1200" dirty="0">
                        <a:solidFill>
                          <a:schemeClr val="tx1"/>
                        </a:solidFill>
                      </a:endParaRPr>
                    </a:p>
                  </a:txBody>
                  <a:tcPr/>
                </a:tc>
                <a:extLst>
                  <a:ext uri="{0D108BD9-81ED-4DB2-BD59-A6C34878D82A}">
                    <a16:rowId xmlns:a16="http://schemas.microsoft.com/office/drawing/2014/main" val="2036444982"/>
                  </a:ext>
                </a:extLst>
              </a:tr>
            </a:tbl>
          </a:graphicData>
        </a:graphic>
      </p:graphicFrame>
      <p:pic>
        <p:nvPicPr>
          <p:cNvPr id="43" name="Picture 42">
            <a:extLst>
              <a:ext uri="{FF2B5EF4-FFF2-40B4-BE49-F238E27FC236}">
                <a16:creationId xmlns:a16="http://schemas.microsoft.com/office/drawing/2014/main" id="{45CF7435-C0CF-4223-95EF-C0B00D6DAB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553" y="3325572"/>
            <a:ext cx="752940" cy="699644"/>
          </a:xfrm>
          <a:prstGeom prst="rect">
            <a:avLst/>
          </a:prstGeom>
        </p:spPr>
      </p:pic>
      <p:pic>
        <p:nvPicPr>
          <p:cNvPr id="44" name="Picture 43">
            <a:extLst>
              <a:ext uri="{FF2B5EF4-FFF2-40B4-BE49-F238E27FC236}">
                <a16:creationId xmlns:a16="http://schemas.microsoft.com/office/drawing/2014/main" id="{0B8F1FC0-64A7-40CB-AE45-BA36A9E41D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147"/>
          <a:stretch/>
        </p:blipFill>
        <p:spPr>
          <a:xfrm>
            <a:off x="4169497" y="3090604"/>
            <a:ext cx="364635" cy="931075"/>
          </a:xfrm>
          <a:prstGeom prst="rect">
            <a:avLst/>
          </a:prstGeom>
        </p:spPr>
      </p:pic>
      <p:pic>
        <p:nvPicPr>
          <p:cNvPr id="59" name="Picture 58">
            <a:extLst>
              <a:ext uri="{FF2B5EF4-FFF2-40B4-BE49-F238E27FC236}">
                <a16:creationId xmlns:a16="http://schemas.microsoft.com/office/drawing/2014/main" id="{289E02BA-B425-4674-AA6E-C584B13559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1642" y="3362275"/>
            <a:ext cx="560296" cy="662941"/>
          </a:xfrm>
          <a:prstGeom prst="rect">
            <a:avLst/>
          </a:prstGeom>
        </p:spPr>
      </p:pic>
      <p:pic>
        <p:nvPicPr>
          <p:cNvPr id="60" name="Picture 59">
            <a:extLst>
              <a:ext uri="{FF2B5EF4-FFF2-40B4-BE49-F238E27FC236}">
                <a16:creationId xmlns:a16="http://schemas.microsoft.com/office/drawing/2014/main" id="{957438D7-B34B-4C23-B9EA-14D00B06B26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88497" y="3325572"/>
            <a:ext cx="507819" cy="726749"/>
          </a:xfrm>
          <a:prstGeom prst="rect">
            <a:avLst/>
          </a:prstGeom>
        </p:spPr>
      </p:pic>
      <p:pic>
        <p:nvPicPr>
          <p:cNvPr id="62" name="Picture 61">
            <a:extLst>
              <a:ext uri="{FF2B5EF4-FFF2-40B4-BE49-F238E27FC236}">
                <a16:creationId xmlns:a16="http://schemas.microsoft.com/office/drawing/2014/main" id="{9347B1FE-78DB-4D39-B767-D69B410EE6B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4983" y="5047089"/>
            <a:ext cx="600387" cy="860798"/>
          </a:xfrm>
          <a:prstGeom prst="rect">
            <a:avLst/>
          </a:prstGeom>
        </p:spPr>
      </p:pic>
      <p:pic>
        <p:nvPicPr>
          <p:cNvPr id="64" name="Picture 63">
            <a:extLst>
              <a:ext uri="{FF2B5EF4-FFF2-40B4-BE49-F238E27FC236}">
                <a16:creationId xmlns:a16="http://schemas.microsoft.com/office/drawing/2014/main" id="{7663D978-C62A-42DE-BF62-D018F25E97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369707" flipH="1">
            <a:off x="4229027" y="5342831"/>
            <a:ext cx="522284" cy="652482"/>
          </a:xfrm>
          <a:prstGeom prst="rect">
            <a:avLst/>
          </a:prstGeom>
        </p:spPr>
      </p:pic>
      <p:pic>
        <p:nvPicPr>
          <p:cNvPr id="65" name="Picture 64">
            <a:extLst>
              <a:ext uri="{FF2B5EF4-FFF2-40B4-BE49-F238E27FC236}">
                <a16:creationId xmlns:a16="http://schemas.microsoft.com/office/drawing/2014/main" id="{1B549228-EBC9-4D17-A33A-FC2DE47B29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45011">
            <a:off x="1727316" y="4941611"/>
            <a:ext cx="597488" cy="982127"/>
          </a:xfrm>
          <a:prstGeom prst="rect">
            <a:avLst/>
          </a:prstGeom>
        </p:spPr>
      </p:pic>
      <p:pic>
        <p:nvPicPr>
          <p:cNvPr id="23" name="Picture 22">
            <a:extLst>
              <a:ext uri="{FF2B5EF4-FFF2-40B4-BE49-F238E27FC236}">
                <a16:creationId xmlns:a16="http://schemas.microsoft.com/office/drawing/2014/main" id="{8368D1FA-BF94-4E0B-BE1F-49AB8FE242F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31916" y="4988753"/>
            <a:ext cx="431397" cy="919134"/>
          </a:xfrm>
          <a:prstGeom prst="rect">
            <a:avLst/>
          </a:prstGeom>
        </p:spPr>
      </p:pic>
      <p:pic>
        <p:nvPicPr>
          <p:cNvPr id="20" name="Picture 19">
            <a:extLst>
              <a:ext uri="{FF2B5EF4-FFF2-40B4-BE49-F238E27FC236}">
                <a16:creationId xmlns:a16="http://schemas.microsoft.com/office/drawing/2014/main" id="{DB855478-94E8-B24A-5C7C-E678E34A369D}"/>
              </a:ext>
            </a:extLst>
          </p:cNvPr>
          <p:cNvPicPr/>
          <p:nvPr/>
        </p:nvPicPr>
        <p:blipFill>
          <a:blip r:embed="rId10" cstate="print">
            <a:extLst>
              <a:ext uri="{BEBA8EAE-BF5A-486C-A8C5-ECC9F3942E4B}">
                <a14:imgProps xmlns:a14="http://schemas.microsoft.com/office/drawing/2010/main">
                  <a14:imgLayer r:embed="rId11">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6" name="Picture 5"/>
          <p:cNvPicPr>
            <a:picLocks noChangeAspect="1"/>
          </p:cNvPicPr>
          <p:nvPr/>
        </p:nvPicPr>
        <p:blipFill>
          <a:blip r:embed="rId12"/>
          <a:stretch>
            <a:fillRect/>
          </a:stretch>
        </p:blipFill>
        <p:spPr>
          <a:xfrm>
            <a:off x="5147511" y="7026038"/>
            <a:ext cx="1021132" cy="519304"/>
          </a:xfrm>
          <a:prstGeom prst="rect">
            <a:avLst/>
          </a:prstGeom>
        </p:spPr>
      </p:pic>
      <p:pic>
        <p:nvPicPr>
          <p:cNvPr id="7" name="Picture 6"/>
          <p:cNvPicPr>
            <a:picLocks noChangeAspect="1"/>
          </p:cNvPicPr>
          <p:nvPr/>
        </p:nvPicPr>
        <p:blipFill>
          <a:blip r:embed="rId13"/>
          <a:stretch>
            <a:fillRect/>
          </a:stretch>
        </p:blipFill>
        <p:spPr>
          <a:xfrm>
            <a:off x="6882322" y="5252963"/>
            <a:ext cx="799040" cy="1101943"/>
          </a:xfrm>
          <a:prstGeom prst="rect">
            <a:avLst/>
          </a:prstGeom>
        </p:spPr>
      </p:pic>
      <p:pic>
        <p:nvPicPr>
          <p:cNvPr id="8" name="Picture 7"/>
          <p:cNvPicPr>
            <a:picLocks noChangeAspect="1"/>
          </p:cNvPicPr>
          <p:nvPr/>
        </p:nvPicPr>
        <p:blipFill>
          <a:blip r:embed="rId14"/>
          <a:stretch>
            <a:fillRect/>
          </a:stretch>
        </p:blipFill>
        <p:spPr>
          <a:xfrm>
            <a:off x="0" y="6187274"/>
            <a:ext cx="2076498" cy="1206719"/>
          </a:xfrm>
          <a:prstGeom prst="rect">
            <a:avLst/>
          </a:prstGeom>
        </p:spPr>
      </p:pic>
      <p:pic>
        <p:nvPicPr>
          <p:cNvPr id="10" name="Picture 9"/>
          <p:cNvPicPr>
            <a:picLocks noChangeAspect="1"/>
          </p:cNvPicPr>
          <p:nvPr/>
        </p:nvPicPr>
        <p:blipFill>
          <a:blip r:embed="rId15"/>
          <a:stretch>
            <a:fillRect/>
          </a:stretch>
        </p:blipFill>
        <p:spPr>
          <a:xfrm>
            <a:off x="6893106" y="6388813"/>
            <a:ext cx="918656" cy="571138"/>
          </a:xfrm>
          <a:prstGeom prst="rect">
            <a:avLst/>
          </a:prstGeom>
        </p:spPr>
      </p:pic>
    </p:spTree>
    <p:extLst>
      <p:ext uri="{BB962C8B-B14F-4D97-AF65-F5344CB8AC3E}">
        <p14:creationId xmlns:p14="http://schemas.microsoft.com/office/powerpoint/2010/main" val="16175305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4712</TotalTime>
  <Words>1285</Words>
  <Application>Microsoft Office PowerPoint</Application>
  <PresentationFormat>Custom</PresentationFormat>
  <Paragraphs>81</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78</cp:revision>
  <dcterms:created xsi:type="dcterms:W3CDTF">2023-11-14T15:55:26Z</dcterms:created>
  <dcterms:modified xsi:type="dcterms:W3CDTF">2024-09-26T13:16:00Z</dcterms:modified>
</cp:coreProperties>
</file>