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309" r:id="rId2"/>
    <p:sldId id="350" r:id="rId3"/>
    <p:sldId id="346" r:id="rId4"/>
    <p:sldId id="310" r:id="rId5"/>
    <p:sldId id="355" r:id="rId6"/>
    <p:sldId id="312" r:id="rId7"/>
    <p:sldId id="348" r:id="rId8"/>
    <p:sldId id="363" r:id="rId9"/>
    <p:sldId id="361" r:id="rId10"/>
    <p:sldId id="360" r:id="rId11"/>
    <p:sldId id="362" r:id="rId12"/>
    <p:sldId id="351" r:id="rId13"/>
    <p:sldId id="349" r:id="rId14"/>
    <p:sldId id="364" r:id="rId15"/>
    <p:sldId id="352" r:id="rId16"/>
    <p:sldId id="354" r:id="rId17"/>
    <p:sldId id="357" r:id="rId18"/>
    <p:sldId id="353" r:id="rId19"/>
    <p:sldId id="323" r:id="rId20"/>
    <p:sldId id="308" r:id="rId21"/>
    <p:sldId id="331" r:id="rId22"/>
    <p:sldId id="358" r:id="rId23"/>
    <p:sldId id="316" r:id="rId24"/>
    <p:sldId id="299" r:id="rId25"/>
    <p:sldId id="359" r:id="rId26"/>
    <p:sldId id="296" r:id="rId2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7" autoAdjust="0"/>
    <p:restoredTop sz="64715" autoAdjust="0"/>
  </p:normalViewPr>
  <p:slideViewPr>
    <p:cSldViewPr>
      <p:cViewPr varScale="1">
        <p:scale>
          <a:sx n="97" d="100"/>
          <a:sy n="97" d="100"/>
        </p:scale>
        <p:origin x="1046" y="86"/>
      </p:cViewPr>
      <p:guideLst>
        <p:guide orient="horz" pos="216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B507E37-6287-4C5E-87D9-6C914F4AA803}" type="datetimeFigureOut">
              <a:rPr lang="en-US" smtClean="0"/>
              <a:t>10/14/2025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1682363-2B08-45C0-AC99-89CF6B255537}" type="slidenum">
              <a:rPr lang="en-US" smtClean="0"/>
              <a:t>‹#›</a:t>
            </a:fld>
            <a:endParaRPr lang="en-US"/>
          </a:p>
        </p:txBody>
      </p:sp>
    </p:spTree>
    <p:extLst>
      <p:ext uri="{BB962C8B-B14F-4D97-AF65-F5344CB8AC3E}">
        <p14:creationId xmlns:p14="http://schemas.microsoft.com/office/powerpoint/2010/main" val="150588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1</a:t>
            </a:fld>
            <a:endParaRPr lang="en-US"/>
          </a:p>
        </p:txBody>
      </p:sp>
    </p:spTree>
    <p:extLst>
      <p:ext uri="{BB962C8B-B14F-4D97-AF65-F5344CB8AC3E}">
        <p14:creationId xmlns:p14="http://schemas.microsoft.com/office/powerpoint/2010/main" val="113952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a:t>
            </a:fld>
            <a:endParaRPr lang="en-US"/>
          </a:p>
        </p:txBody>
      </p:sp>
    </p:spTree>
    <p:extLst>
      <p:ext uri="{BB962C8B-B14F-4D97-AF65-F5344CB8AC3E}">
        <p14:creationId xmlns:p14="http://schemas.microsoft.com/office/powerpoint/2010/main" val="241842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3</a:t>
            </a:fld>
            <a:endParaRPr lang="en-US"/>
          </a:p>
        </p:txBody>
      </p:sp>
    </p:spTree>
    <p:extLst>
      <p:ext uri="{BB962C8B-B14F-4D97-AF65-F5344CB8AC3E}">
        <p14:creationId xmlns:p14="http://schemas.microsoft.com/office/powerpoint/2010/main" val="2276211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4</a:t>
            </a:fld>
            <a:endParaRPr lang="en-US"/>
          </a:p>
        </p:txBody>
      </p:sp>
    </p:spTree>
    <p:extLst>
      <p:ext uri="{BB962C8B-B14F-4D97-AF65-F5344CB8AC3E}">
        <p14:creationId xmlns:p14="http://schemas.microsoft.com/office/powerpoint/2010/main" val="3284691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5</a:t>
            </a:fld>
            <a:endParaRPr lang="en-US"/>
          </a:p>
        </p:txBody>
      </p:sp>
    </p:spTree>
    <p:extLst>
      <p:ext uri="{BB962C8B-B14F-4D97-AF65-F5344CB8AC3E}">
        <p14:creationId xmlns:p14="http://schemas.microsoft.com/office/powerpoint/2010/main" val="4264728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6</a:t>
            </a:fld>
            <a:endParaRPr lang="en-US"/>
          </a:p>
        </p:txBody>
      </p:sp>
    </p:spTree>
    <p:extLst>
      <p:ext uri="{BB962C8B-B14F-4D97-AF65-F5344CB8AC3E}">
        <p14:creationId xmlns:p14="http://schemas.microsoft.com/office/powerpoint/2010/main" val="735113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7</a:t>
            </a:fld>
            <a:endParaRPr lang="en-US"/>
          </a:p>
        </p:txBody>
      </p:sp>
    </p:spTree>
    <p:extLst>
      <p:ext uri="{BB962C8B-B14F-4D97-AF65-F5344CB8AC3E}">
        <p14:creationId xmlns:p14="http://schemas.microsoft.com/office/powerpoint/2010/main" val="1587525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8</a:t>
            </a:fld>
            <a:endParaRPr lang="en-US"/>
          </a:p>
        </p:txBody>
      </p:sp>
    </p:spTree>
    <p:extLst>
      <p:ext uri="{BB962C8B-B14F-4D97-AF65-F5344CB8AC3E}">
        <p14:creationId xmlns:p14="http://schemas.microsoft.com/office/powerpoint/2010/main" val="273388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9</a:t>
            </a:fld>
            <a:endParaRPr lang="en-US"/>
          </a:p>
        </p:txBody>
      </p:sp>
    </p:spTree>
    <p:extLst>
      <p:ext uri="{BB962C8B-B14F-4D97-AF65-F5344CB8AC3E}">
        <p14:creationId xmlns:p14="http://schemas.microsoft.com/office/powerpoint/2010/main" val="8595347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10</a:t>
            </a:fld>
            <a:endParaRPr lang="en-US"/>
          </a:p>
        </p:txBody>
      </p:sp>
    </p:spTree>
    <p:extLst>
      <p:ext uri="{BB962C8B-B14F-4D97-AF65-F5344CB8AC3E}">
        <p14:creationId xmlns:p14="http://schemas.microsoft.com/office/powerpoint/2010/main" val="6507927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11</a:t>
            </a:fld>
            <a:endParaRPr lang="en-US"/>
          </a:p>
        </p:txBody>
      </p:sp>
    </p:spTree>
    <p:extLst>
      <p:ext uri="{BB962C8B-B14F-4D97-AF65-F5344CB8AC3E}">
        <p14:creationId xmlns:p14="http://schemas.microsoft.com/office/powerpoint/2010/main" val="1783917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12</a:t>
            </a:fld>
            <a:endParaRPr lang="en-US"/>
          </a:p>
        </p:txBody>
      </p:sp>
    </p:spTree>
    <p:extLst>
      <p:ext uri="{BB962C8B-B14F-4D97-AF65-F5344CB8AC3E}">
        <p14:creationId xmlns:p14="http://schemas.microsoft.com/office/powerpoint/2010/main" val="2088830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13</a:t>
            </a:fld>
            <a:endParaRPr lang="en-US"/>
          </a:p>
        </p:txBody>
      </p:sp>
    </p:spTree>
    <p:extLst>
      <p:ext uri="{BB962C8B-B14F-4D97-AF65-F5344CB8AC3E}">
        <p14:creationId xmlns:p14="http://schemas.microsoft.com/office/powerpoint/2010/main" val="4395815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14</a:t>
            </a:fld>
            <a:endParaRPr lang="en-US"/>
          </a:p>
        </p:txBody>
      </p:sp>
    </p:spTree>
    <p:extLst>
      <p:ext uri="{BB962C8B-B14F-4D97-AF65-F5344CB8AC3E}">
        <p14:creationId xmlns:p14="http://schemas.microsoft.com/office/powerpoint/2010/main" val="3998054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15</a:t>
            </a:fld>
            <a:endParaRPr lang="en-US"/>
          </a:p>
        </p:txBody>
      </p:sp>
    </p:spTree>
    <p:extLst>
      <p:ext uri="{BB962C8B-B14F-4D97-AF65-F5344CB8AC3E}">
        <p14:creationId xmlns:p14="http://schemas.microsoft.com/office/powerpoint/2010/main" val="3237276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16</a:t>
            </a:fld>
            <a:endParaRPr lang="en-US"/>
          </a:p>
        </p:txBody>
      </p:sp>
    </p:spTree>
    <p:extLst>
      <p:ext uri="{BB962C8B-B14F-4D97-AF65-F5344CB8AC3E}">
        <p14:creationId xmlns:p14="http://schemas.microsoft.com/office/powerpoint/2010/main" val="34112332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17</a:t>
            </a:fld>
            <a:endParaRPr lang="en-US"/>
          </a:p>
        </p:txBody>
      </p:sp>
    </p:spTree>
    <p:extLst>
      <p:ext uri="{BB962C8B-B14F-4D97-AF65-F5344CB8AC3E}">
        <p14:creationId xmlns:p14="http://schemas.microsoft.com/office/powerpoint/2010/main" val="3128918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18</a:t>
            </a:fld>
            <a:endParaRPr lang="en-US"/>
          </a:p>
        </p:txBody>
      </p:sp>
    </p:spTree>
    <p:extLst>
      <p:ext uri="{BB962C8B-B14F-4D97-AF65-F5344CB8AC3E}">
        <p14:creationId xmlns:p14="http://schemas.microsoft.com/office/powerpoint/2010/main" val="8211687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19</a:t>
            </a:fld>
            <a:endParaRPr lang="en-US"/>
          </a:p>
        </p:txBody>
      </p:sp>
    </p:spTree>
    <p:extLst>
      <p:ext uri="{BB962C8B-B14F-4D97-AF65-F5344CB8AC3E}">
        <p14:creationId xmlns:p14="http://schemas.microsoft.com/office/powerpoint/2010/main" val="2303629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20</a:t>
            </a:fld>
            <a:endParaRPr lang="en-US"/>
          </a:p>
        </p:txBody>
      </p:sp>
    </p:spTree>
    <p:extLst>
      <p:ext uri="{BB962C8B-B14F-4D97-AF65-F5344CB8AC3E}">
        <p14:creationId xmlns:p14="http://schemas.microsoft.com/office/powerpoint/2010/main" val="13568353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682363-2B08-45C0-AC99-89CF6B255537}" type="slidenum">
              <a:rPr lang="en-US" smtClean="0"/>
              <a:t>21</a:t>
            </a:fld>
            <a:endParaRPr lang="en-US"/>
          </a:p>
        </p:txBody>
      </p:sp>
    </p:spTree>
    <p:extLst>
      <p:ext uri="{BB962C8B-B14F-4D97-AF65-F5344CB8AC3E}">
        <p14:creationId xmlns:p14="http://schemas.microsoft.com/office/powerpoint/2010/main" val="20336077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22</a:t>
            </a:fld>
            <a:endParaRPr lang="en-US"/>
          </a:p>
        </p:txBody>
      </p:sp>
    </p:spTree>
    <p:extLst>
      <p:ext uri="{BB962C8B-B14F-4D97-AF65-F5344CB8AC3E}">
        <p14:creationId xmlns:p14="http://schemas.microsoft.com/office/powerpoint/2010/main" val="10066422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81682363-2B08-45C0-AC99-89CF6B255537}" type="slidenum">
              <a:rPr lang="en-US" smtClean="0"/>
              <a:t>23</a:t>
            </a:fld>
            <a:endParaRPr lang="en-US"/>
          </a:p>
        </p:txBody>
      </p:sp>
    </p:spTree>
    <p:extLst>
      <p:ext uri="{BB962C8B-B14F-4D97-AF65-F5344CB8AC3E}">
        <p14:creationId xmlns:p14="http://schemas.microsoft.com/office/powerpoint/2010/main" val="1356835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24</a:t>
            </a:fld>
            <a:endParaRPr lang="en-US"/>
          </a:p>
        </p:txBody>
      </p:sp>
    </p:spTree>
    <p:extLst>
      <p:ext uri="{BB962C8B-B14F-4D97-AF65-F5344CB8AC3E}">
        <p14:creationId xmlns:p14="http://schemas.microsoft.com/office/powerpoint/2010/main" val="13568353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25</a:t>
            </a:fld>
            <a:endParaRPr lang="en-US"/>
          </a:p>
        </p:txBody>
      </p:sp>
    </p:spTree>
    <p:extLst>
      <p:ext uri="{BB962C8B-B14F-4D97-AF65-F5344CB8AC3E}">
        <p14:creationId xmlns:p14="http://schemas.microsoft.com/office/powerpoint/2010/main" val="12815011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1682363-2B08-45C0-AC99-89CF6B255537}" type="slidenum">
              <a:rPr lang="en-US" smtClean="0"/>
              <a:t>26</a:t>
            </a:fld>
            <a:endParaRPr lang="en-US"/>
          </a:p>
        </p:txBody>
      </p:sp>
    </p:spTree>
    <p:extLst>
      <p:ext uri="{BB962C8B-B14F-4D97-AF65-F5344CB8AC3E}">
        <p14:creationId xmlns:p14="http://schemas.microsoft.com/office/powerpoint/2010/main" val="1356835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2925404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94998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D73D5E-354B-415D-8287-44A22F7E2CA8}"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723362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CD73D5E-354B-415D-8287-44A22F7E2CA8}"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530093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CD73D5E-354B-415D-8287-44A22F7E2CA8}" type="datetimeFigureOut">
              <a:rPr lang="en-GB" smtClean="0"/>
              <a:t>14/10/2025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1205508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CD73D5E-354B-415D-8287-44A22F7E2CA8}" type="datetimeFigureOut">
              <a:rPr lang="en-GB" smtClean="0"/>
              <a:t>14/10/2025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684872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D73D5E-354B-415D-8287-44A22F7E2CA8}" type="datetimeFigureOut">
              <a:rPr lang="en-GB" smtClean="0"/>
              <a:t>14/10/2025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52952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D73D5E-354B-415D-8287-44A22F7E2CA8}"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1130236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D73D5E-354B-415D-8287-44A22F7E2CA8}"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823880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586635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CD73D5E-354B-415D-8287-44A22F7E2CA8}"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E5F01F-EEBE-48CA-8641-6BA32CFEA13F}" type="slidenum">
              <a:rPr lang="en-GB" smtClean="0"/>
              <a:t>‹#›</a:t>
            </a:fld>
            <a:endParaRPr lang="en-GB"/>
          </a:p>
        </p:txBody>
      </p:sp>
    </p:spTree>
    <p:extLst>
      <p:ext uri="{BB962C8B-B14F-4D97-AF65-F5344CB8AC3E}">
        <p14:creationId xmlns:p14="http://schemas.microsoft.com/office/powerpoint/2010/main" val="324347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D73D5E-354B-415D-8287-44A22F7E2CA8}" type="datetimeFigureOut">
              <a:rPr lang="en-GB" smtClean="0"/>
              <a:t>14/10/2025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E5F01F-EEBE-48CA-8641-6BA32CFEA13F}" type="slidenum">
              <a:rPr lang="en-GB" smtClean="0"/>
              <a:t>‹#›</a:t>
            </a:fld>
            <a:endParaRPr lang="en-GB"/>
          </a:p>
        </p:txBody>
      </p:sp>
    </p:spTree>
    <p:extLst>
      <p:ext uri="{BB962C8B-B14F-4D97-AF65-F5344CB8AC3E}">
        <p14:creationId xmlns:p14="http://schemas.microsoft.com/office/powerpoint/2010/main" val="336405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1.jpe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2.jpe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hyperlink" Target="https://www.langshott-surrey.co.uk/page/?title=Year+6&amp;pid=162"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jpeg"/><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jpeg"/><Relationship Id="rId7"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Welcome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76006"/>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8D511E0-54F4-49F0-B70F-D3D76B5E59D1}"/>
              </a:ext>
            </a:extLst>
          </p:cNvPr>
          <p:cNvPicPr>
            <a:picLocks noChangeAspect="1"/>
          </p:cNvPicPr>
          <p:nvPr/>
        </p:nvPicPr>
        <p:blipFill>
          <a:blip r:embed="rId5"/>
          <a:stretch>
            <a:fillRect/>
          </a:stretch>
        </p:blipFill>
        <p:spPr>
          <a:xfrm>
            <a:off x="3197415" y="1535349"/>
            <a:ext cx="2749169" cy="3528392"/>
          </a:xfrm>
          <a:prstGeom prst="rect">
            <a:avLst/>
          </a:prstGeom>
        </p:spPr>
      </p:pic>
    </p:spTree>
    <p:extLst>
      <p:ext uri="{BB962C8B-B14F-4D97-AF65-F5344CB8AC3E}">
        <p14:creationId xmlns:p14="http://schemas.microsoft.com/office/powerpoint/2010/main" val="2243173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Aims</a:t>
            </a:r>
          </a:p>
        </p:txBody>
      </p:sp>
      <p:sp>
        <p:nvSpPr>
          <p:cNvPr id="6" name="Content Placeholder 5"/>
          <p:cNvSpPr>
            <a:spLocks noGrp="1"/>
          </p:cNvSpPr>
          <p:nvPr>
            <p:ph idx="1"/>
          </p:nvPr>
        </p:nvSpPr>
        <p:spPr>
          <a:xfrm>
            <a:off x="466873" y="1628800"/>
            <a:ext cx="8229600" cy="3556992"/>
          </a:xfrm>
        </p:spPr>
        <p:txBody>
          <a:bodyPr>
            <a:normAutofit fontScale="77500" lnSpcReduction="20000"/>
          </a:bodyPr>
          <a:lstStyle/>
          <a:p>
            <a:pPr>
              <a:buFontTx/>
              <a:buChar char="-"/>
            </a:pPr>
            <a:r>
              <a:rPr lang="en-GB" dirty="0"/>
              <a:t>To give details of the Year 6 curriculum.</a:t>
            </a:r>
          </a:p>
          <a:p>
            <a:pPr marL="0" indent="0">
              <a:buNone/>
            </a:pPr>
            <a:endParaRPr lang="en-GB" dirty="0"/>
          </a:p>
          <a:p>
            <a:pPr>
              <a:buFontTx/>
              <a:buChar char="-"/>
            </a:pPr>
            <a:r>
              <a:rPr lang="en-GB" dirty="0"/>
              <a:t>To give details of exciting Year 6 events, such as:</a:t>
            </a:r>
          </a:p>
          <a:p>
            <a:pPr lvl="1">
              <a:buFont typeface="Arial" panose="020B0604020202020204" pitchFamily="34" charset="0"/>
              <a:buChar char="•"/>
            </a:pPr>
            <a:r>
              <a:rPr lang="en-GB" dirty="0"/>
              <a:t>WWII day</a:t>
            </a:r>
          </a:p>
          <a:p>
            <a:pPr lvl="1">
              <a:buFont typeface="Arial" panose="020B0604020202020204" pitchFamily="34" charset="0"/>
              <a:buChar char="•"/>
            </a:pPr>
            <a:r>
              <a:rPr lang="en-GB" dirty="0"/>
              <a:t>Christingle concert</a:t>
            </a:r>
          </a:p>
          <a:p>
            <a:pPr lvl="1">
              <a:buFont typeface="Arial" panose="020B0604020202020204" pitchFamily="34" charset="0"/>
              <a:buChar char="•"/>
            </a:pPr>
            <a:r>
              <a:rPr lang="en-GB" dirty="0"/>
              <a:t>SATs</a:t>
            </a:r>
          </a:p>
          <a:p>
            <a:pPr lvl="1">
              <a:buFont typeface="Arial" panose="020B0604020202020204" pitchFamily="34" charset="0"/>
              <a:buChar char="•"/>
            </a:pPr>
            <a:r>
              <a:rPr lang="en-GB" dirty="0"/>
              <a:t>Residential</a:t>
            </a:r>
          </a:p>
          <a:p>
            <a:pPr lvl="1">
              <a:buFont typeface="Arial" panose="020B0604020202020204" pitchFamily="34" charset="0"/>
              <a:buChar char="•"/>
            </a:pPr>
            <a:r>
              <a:rPr lang="en-GB" dirty="0"/>
              <a:t>Production</a:t>
            </a:r>
          </a:p>
          <a:p>
            <a:pPr lvl="1">
              <a:buFont typeface="Arial" panose="020B0604020202020204" pitchFamily="34" charset="0"/>
              <a:buChar char="•"/>
            </a:pPr>
            <a:r>
              <a:rPr lang="en-GB" dirty="0"/>
              <a:t>Leavers’ events</a:t>
            </a:r>
          </a:p>
          <a:p>
            <a:pPr lvl="1">
              <a:buFont typeface="Arial" panose="020B0604020202020204" pitchFamily="34" charset="0"/>
              <a:buChar char="•"/>
            </a:pPr>
            <a:r>
              <a:rPr lang="en-GB" dirty="0"/>
              <a:t>Transition to secondary school</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411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04664"/>
            <a:ext cx="8229600" cy="853213"/>
          </a:xfrm>
        </p:spPr>
        <p:txBody>
          <a:bodyPr>
            <a:normAutofit/>
          </a:bodyPr>
          <a:lstStyle/>
          <a:p>
            <a:r>
              <a:rPr lang="en-GB" b="1" dirty="0">
                <a:cs typeface="Arial" charset="0"/>
              </a:rPr>
              <a:t>Year 6 staff </a:t>
            </a:r>
            <a:endParaRPr lang="en-GB" b="1"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9BCCD757-EB40-4DE5-92C5-F75307A3034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06498" y="1414642"/>
            <a:ext cx="1331004" cy="177467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EF778DBF-B08C-4216-9ECC-F5CA7EBE10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1362" y="1361720"/>
            <a:ext cx="1265023" cy="177467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a:extLst>
              <a:ext uri="{FF2B5EF4-FFF2-40B4-BE49-F238E27FC236}">
                <a16:creationId xmlns:a16="http://schemas.microsoft.com/office/drawing/2014/main" id="{F601A811-3265-4497-A955-1BA707473CF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7907" y="3449353"/>
            <a:ext cx="1328223" cy="177281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a:extLst>
              <a:ext uri="{FF2B5EF4-FFF2-40B4-BE49-F238E27FC236}">
                <a16:creationId xmlns:a16="http://schemas.microsoft.com/office/drawing/2014/main" id="{8137D720-283E-4547-9576-B5E909307C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23790" y="3475310"/>
            <a:ext cx="1328223" cy="177281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ABFECBF8-F2EF-4679-AB5C-72A33EC511B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34760" y="3478238"/>
            <a:ext cx="1328223" cy="177281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39F7A3E-8847-422E-A4F0-4ED5D83F7066}"/>
              </a:ext>
            </a:extLst>
          </p:cNvPr>
          <p:cNvSpPr txBox="1"/>
          <p:nvPr/>
        </p:nvSpPr>
        <p:spPr>
          <a:xfrm>
            <a:off x="1605157" y="3158100"/>
            <a:ext cx="7787208" cy="369332"/>
          </a:xfrm>
          <a:prstGeom prst="rect">
            <a:avLst/>
          </a:prstGeom>
          <a:noFill/>
        </p:spPr>
        <p:txBody>
          <a:bodyPr wrap="square" rtlCol="0">
            <a:spAutoFit/>
          </a:bodyPr>
          <a:lstStyle/>
          <a:p>
            <a:r>
              <a:rPr lang="en-GB" dirty="0"/>
              <a:t>Mrs Ellis                             Mrs Pannell                        Mrs Groves</a:t>
            </a:r>
          </a:p>
        </p:txBody>
      </p:sp>
      <p:sp>
        <p:nvSpPr>
          <p:cNvPr id="16" name="TextBox 15">
            <a:extLst>
              <a:ext uri="{FF2B5EF4-FFF2-40B4-BE49-F238E27FC236}">
                <a16:creationId xmlns:a16="http://schemas.microsoft.com/office/drawing/2014/main" id="{8D6EDE3B-49FE-4390-A786-89E97B8149E6}"/>
              </a:ext>
            </a:extLst>
          </p:cNvPr>
          <p:cNvSpPr txBox="1"/>
          <p:nvPr/>
        </p:nvSpPr>
        <p:spPr>
          <a:xfrm>
            <a:off x="837907" y="5235754"/>
            <a:ext cx="7787208" cy="369332"/>
          </a:xfrm>
          <a:prstGeom prst="rect">
            <a:avLst/>
          </a:prstGeom>
          <a:noFill/>
        </p:spPr>
        <p:txBody>
          <a:bodyPr wrap="square" rtlCol="0">
            <a:spAutoFit/>
          </a:bodyPr>
          <a:lstStyle/>
          <a:p>
            <a:r>
              <a:rPr lang="en-GB" dirty="0"/>
              <a:t>Mrs Dawes                       Mrs Nagpal                Mrs Forster                Mrs Ellis</a:t>
            </a:r>
          </a:p>
        </p:txBody>
      </p:sp>
      <p:pic>
        <p:nvPicPr>
          <p:cNvPr id="7" name="Picture 6">
            <a:extLst>
              <a:ext uri="{FF2B5EF4-FFF2-40B4-BE49-F238E27FC236}">
                <a16:creationId xmlns:a16="http://schemas.microsoft.com/office/drawing/2014/main" id="{447CE3EB-5A70-44A8-83EF-091FBFE467FB}"/>
              </a:ext>
            </a:extLst>
          </p:cNvPr>
          <p:cNvPicPr>
            <a:picLocks noChangeAspect="1"/>
          </p:cNvPicPr>
          <p:nvPr/>
        </p:nvPicPr>
        <p:blipFill>
          <a:blip r:embed="rId10"/>
          <a:stretch>
            <a:fillRect/>
          </a:stretch>
        </p:blipFill>
        <p:spPr>
          <a:xfrm>
            <a:off x="1475656" y="1407840"/>
            <a:ext cx="1370209" cy="1766550"/>
          </a:xfrm>
          <a:prstGeom prst="rect">
            <a:avLst/>
          </a:prstGeom>
        </p:spPr>
      </p:pic>
      <p:pic>
        <p:nvPicPr>
          <p:cNvPr id="9" name="Picture 8">
            <a:extLst>
              <a:ext uri="{FF2B5EF4-FFF2-40B4-BE49-F238E27FC236}">
                <a16:creationId xmlns:a16="http://schemas.microsoft.com/office/drawing/2014/main" id="{9B16860C-1D54-4703-BD86-F4E959ACD69F}"/>
              </a:ext>
            </a:extLst>
          </p:cNvPr>
          <p:cNvPicPr>
            <a:picLocks noChangeAspect="1"/>
          </p:cNvPicPr>
          <p:nvPr/>
        </p:nvPicPr>
        <p:blipFill>
          <a:blip r:embed="rId11"/>
          <a:stretch>
            <a:fillRect/>
          </a:stretch>
        </p:blipFill>
        <p:spPr>
          <a:xfrm>
            <a:off x="6915602" y="3541017"/>
            <a:ext cx="1383153" cy="1742650"/>
          </a:xfrm>
          <a:prstGeom prst="rect">
            <a:avLst/>
          </a:prstGeom>
        </p:spPr>
      </p:pic>
    </p:spTree>
    <p:extLst>
      <p:ext uri="{BB962C8B-B14F-4D97-AF65-F5344CB8AC3E}">
        <p14:creationId xmlns:p14="http://schemas.microsoft.com/office/powerpoint/2010/main" val="2848813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619671" y="332656"/>
            <a:ext cx="7076801" cy="4853136"/>
          </a:xfrm>
        </p:spPr>
        <p:txBody>
          <a:bodyPr>
            <a:normAutofit/>
          </a:bodyPr>
          <a:lstStyle/>
          <a:p>
            <a:pPr marL="0" indent="0">
              <a:buNone/>
            </a:pPr>
            <a:r>
              <a:rPr lang="en-GB" sz="2000" dirty="0"/>
              <a:t>Link to Year 6 page of the website where you can find the weekly timetables and other useful information.</a:t>
            </a:r>
          </a:p>
          <a:p>
            <a:pPr marL="0" indent="0">
              <a:buNone/>
            </a:pPr>
            <a:r>
              <a:rPr lang="en-GB" sz="1800" dirty="0">
                <a:hlinkClick r:id="rId3"/>
              </a:rPr>
              <a:t>https://www.langshott-surrey.co.uk/page/?title=Year+6&amp;pid=162</a:t>
            </a:r>
            <a:r>
              <a:rPr lang="en-GB" sz="1800" dirty="0"/>
              <a:t> </a:t>
            </a:r>
          </a:p>
          <a:p>
            <a:pPr marL="0" indent="0">
              <a:buNone/>
            </a:pPr>
            <a:endParaRPr lang="en-GB" sz="1800" dirty="0"/>
          </a:p>
          <a:p>
            <a:pPr marL="0" indent="0">
              <a:buNone/>
            </a:pPr>
            <a:endParaRPr lang="en-GB" sz="1800" dirty="0"/>
          </a:p>
        </p:txBody>
      </p:sp>
      <p:pic>
        <p:nvPicPr>
          <p:cNvPr id="4" name="Picture 3"/>
          <p:cNvPicPr/>
          <p:nvPr/>
        </p:nvPicPr>
        <p:blipFill>
          <a:blip r:embed="rId4"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B4CE2B5-1C08-4CE7-BC37-B687597EA1A7}"/>
              </a:ext>
            </a:extLst>
          </p:cNvPr>
          <p:cNvPicPr>
            <a:picLocks noChangeAspect="1"/>
          </p:cNvPicPr>
          <p:nvPr/>
        </p:nvPicPr>
        <p:blipFill>
          <a:blip r:embed="rId6"/>
          <a:stretch>
            <a:fillRect/>
          </a:stretch>
        </p:blipFill>
        <p:spPr>
          <a:xfrm>
            <a:off x="1187624" y="1648560"/>
            <a:ext cx="7272808" cy="3854118"/>
          </a:xfrm>
          <a:prstGeom prst="rect">
            <a:avLst/>
          </a:prstGeom>
        </p:spPr>
      </p:pic>
    </p:spTree>
    <p:extLst>
      <p:ext uri="{BB962C8B-B14F-4D97-AF65-F5344CB8AC3E}">
        <p14:creationId xmlns:p14="http://schemas.microsoft.com/office/powerpoint/2010/main" val="37074175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3095835" y="582216"/>
            <a:ext cx="2952329" cy="936104"/>
          </a:xfrm>
        </p:spPr>
        <p:txBody>
          <a:bodyPr>
            <a:normAutofit/>
          </a:bodyPr>
          <a:lstStyle/>
          <a:p>
            <a:pPr marL="0" indent="0">
              <a:buNone/>
            </a:pPr>
            <a:r>
              <a:rPr lang="en-GB" sz="3600" dirty="0"/>
              <a:t>Home learning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25DE8D4F-F939-450A-89A6-63A2A82342A0}"/>
              </a:ext>
            </a:extLst>
          </p:cNvPr>
          <p:cNvGraphicFramePr>
            <a:graphicFrameLocks noGrp="1"/>
          </p:cNvGraphicFramePr>
          <p:nvPr>
            <p:extLst>
              <p:ext uri="{D42A27DB-BD31-4B8C-83A1-F6EECF244321}">
                <p14:modId xmlns:p14="http://schemas.microsoft.com/office/powerpoint/2010/main" val="1812870072"/>
              </p:ext>
            </p:extLst>
          </p:nvPr>
        </p:nvGraphicFramePr>
        <p:xfrm>
          <a:off x="1080083" y="1628800"/>
          <a:ext cx="7398567" cy="2029105"/>
        </p:xfrm>
        <a:graphic>
          <a:graphicData uri="http://schemas.openxmlformats.org/drawingml/2006/table">
            <a:tbl>
              <a:tblPr firstRow="1" firstCol="1" bandRow="1">
                <a:tableStyleId>{5C22544A-7EE6-4342-B048-85BDC9FD1C3A}</a:tableStyleId>
              </a:tblPr>
              <a:tblGrid>
                <a:gridCol w="1853951">
                  <a:extLst>
                    <a:ext uri="{9D8B030D-6E8A-4147-A177-3AD203B41FA5}">
                      <a16:colId xmlns:a16="http://schemas.microsoft.com/office/drawing/2014/main" val="1223085623"/>
                    </a:ext>
                  </a:extLst>
                </a:gridCol>
                <a:gridCol w="5544616">
                  <a:extLst>
                    <a:ext uri="{9D8B030D-6E8A-4147-A177-3AD203B41FA5}">
                      <a16:colId xmlns:a16="http://schemas.microsoft.com/office/drawing/2014/main" val="4034142036"/>
                    </a:ext>
                  </a:extLst>
                </a:gridCol>
              </a:tblGrid>
              <a:tr h="358801">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Reading </a:t>
                      </a:r>
                    </a:p>
                  </a:txBody>
                  <a:tcPr marL="68580" marR="68580" marT="0" marB="0"/>
                </a:tc>
                <a:tc>
                  <a:txBody>
                    <a:bodyPr/>
                    <a:lstStyle/>
                    <a:p>
                      <a:pPr>
                        <a:lnSpc>
                          <a:spcPct val="115000"/>
                        </a:lnSpc>
                        <a:spcAft>
                          <a:spcPts val="1000"/>
                        </a:spcAft>
                      </a:pPr>
                      <a:r>
                        <a:rPr lang="en-GB" sz="2000" b="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Daily and recorded in planners</a:t>
                      </a:r>
                    </a:p>
                  </a:txBody>
                  <a:tcPr marL="68580" marR="68580" marT="0" marB="0">
                    <a:solidFill>
                      <a:schemeClr val="accent1">
                        <a:lumMod val="40000"/>
                        <a:lumOff val="60000"/>
                      </a:schemeClr>
                    </a:solidFill>
                  </a:tcPr>
                </a:tc>
                <a:extLst>
                  <a:ext uri="{0D108BD9-81ED-4DB2-BD59-A6C34878D82A}">
                    <a16:rowId xmlns:a16="http://schemas.microsoft.com/office/drawing/2014/main" val="681277834"/>
                  </a:ext>
                </a:extLst>
              </a:tr>
              <a:tr h="449017">
                <a:tc>
                  <a:txBody>
                    <a:bodyPr/>
                    <a:lstStyle/>
                    <a:p>
                      <a:pPr algn="ctr">
                        <a:lnSpc>
                          <a:spcPct val="115000"/>
                        </a:lnSpc>
                        <a:spcAft>
                          <a:spcPts val="1000"/>
                        </a:spcAft>
                      </a:pPr>
                      <a:r>
                        <a:rPr lang="en-US" sz="2000" dirty="0">
                          <a:effectLst/>
                        </a:rPr>
                        <a:t>Spelling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000" dirty="0">
                          <a:effectLst/>
                        </a:rPr>
                        <a:t>Home learning sheets set and </a:t>
                      </a:r>
                      <a:r>
                        <a:rPr lang="en-US" sz="2000" b="0" kern="1200" dirty="0">
                          <a:solidFill>
                            <a:schemeClr val="tx1"/>
                          </a:solidFill>
                          <a:effectLst/>
                          <a:latin typeface="Calibri" panose="020F0502020204030204" pitchFamily="34" charset="0"/>
                          <a:cs typeface="Times New Roman" panose="02020603050405020304" pitchFamily="18" charset="0"/>
                        </a:rPr>
                        <a:t>checked</a:t>
                      </a:r>
                      <a:r>
                        <a:rPr lang="en-US" sz="2000" dirty="0">
                          <a:effectLst/>
                        </a:rPr>
                        <a:t> on Thursdays. No formal test.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accent1">
                        <a:lumMod val="40000"/>
                        <a:lumOff val="60000"/>
                      </a:schemeClr>
                    </a:solidFill>
                  </a:tcPr>
                </a:tc>
                <a:extLst>
                  <a:ext uri="{0D108BD9-81ED-4DB2-BD59-A6C34878D82A}">
                    <a16:rowId xmlns:a16="http://schemas.microsoft.com/office/drawing/2014/main" val="2163981416"/>
                  </a:ext>
                </a:extLst>
              </a:tr>
              <a:tr h="312384">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My Maths</a:t>
                      </a:r>
                    </a:p>
                  </a:txBody>
                  <a:tcPr marL="68580" marR="68580" marT="0" marB="0"/>
                </a:tc>
                <a:tc>
                  <a:txBody>
                    <a:bodyPr/>
                    <a:lstStyle/>
                    <a:p>
                      <a:pP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2 activities every 2 weeks</a:t>
                      </a:r>
                    </a:p>
                  </a:txBody>
                  <a:tcPr marL="68580" marR="68580" marT="0" marB="0">
                    <a:solidFill>
                      <a:schemeClr val="accent1">
                        <a:lumMod val="40000"/>
                        <a:lumOff val="60000"/>
                      </a:schemeClr>
                    </a:solidFill>
                  </a:tcPr>
                </a:tc>
                <a:extLst>
                  <a:ext uri="{0D108BD9-81ED-4DB2-BD59-A6C34878D82A}">
                    <a16:rowId xmlns:a16="http://schemas.microsoft.com/office/drawing/2014/main" val="1613265033"/>
                  </a:ext>
                </a:extLst>
              </a:tr>
              <a:tr h="164973">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TTRS</a:t>
                      </a:r>
                    </a:p>
                  </a:txBody>
                  <a:tcPr marL="68580" marR="68580" marT="0" marB="0"/>
                </a:tc>
                <a:tc>
                  <a:txBody>
                    <a:bodyPr/>
                    <a:lstStyle/>
                    <a:p>
                      <a:pP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Optional </a:t>
                      </a:r>
                    </a:p>
                  </a:txBody>
                  <a:tcPr marL="68580" marR="68580" marT="0" marB="0">
                    <a:solidFill>
                      <a:schemeClr val="accent1">
                        <a:lumMod val="40000"/>
                        <a:lumOff val="60000"/>
                      </a:schemeClr>
                    </a:solidFill>
                  </a:tcPr>
                </a:tc>
                <a:extLst>
                  <a:ext uri="{0D108BD9-81ED-4DB2-BD59-A6C34878D82A}">
                    <a16:rowId xmlns:a16="http://schemas.microsoft.com/office/drawing/2014/main" val="3894604232"/>
                  </a:ext>
                </a:extLst>
              </a:tr>
              <a:tr h="164973">
                <a:tc>
                  <a:txBody>
                    <a:bodyPr/>
                    <a:lstStyle/>
                    <a:p>
                      <a:pPr algn="ct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Creative topic</a:t>
                      </a:r>
                    </a:p>
                  </a:txBody>
                  <a:tcPr marL="68580" marR="68580" marT="0" marB="0"/>
                </a:tc>
                <a:tc>
                  <a:txBody>
                    <a:bodyPr/>
                    <a:lstStyle/>
                    <a:p>
                      <a:pPr>
                        <a:lnSpc>
                          <a:spcPct val="115000"/>
                        </a:lnSpc>
                        <a:spcAft>
                          <a:spcPts val="1000"/>
                        </a:spcAft>
                      </a:pPr>
                      <a:r>
                        <a:rPr lang="en-GB" sz="2000" dirty="0">
                          <a:effectLst/>
                          <a:latin typeface="Calibri" panose="020F0502020204030204" pitchFamily="34" charset="0"/>
                          <a:ea typeface="Times New Roman" panose="02020603050405020304" pitchFamily="18" charset="0"/>
                          <a:cs typeface="Times New Roman" panose="02020603050405020304" pitchFamily="18" charset="0"/>
                        </a:rPr>
                        <a:t>Half-termly tasks</a:t>
                      </a:r>
                    </a:p>
                  </a:txBody>
                  <a:tcPr marL="68580" marR="68580" marT="0" marB="0">
                    <a:solidFill>
                      <a:schemeClr val="accent1">
                        <a:lumMod val="40000"/>
                        <a:lumOff val="60000"/>
                      </a:schemeClr>
                    </a:solidFill>
                  </a:tcPr>
                </a:tc>
                <a:extLst>
                  <a:ext uri="{0D108BD9-81ED-4DB2-BD59-A6C34878D82A}">
                    <a16:rowId xmlns:a16="http://schemas.microsoft.com/office/drawing/2014/main" val="3233912348"/>
                  </a:ext>
                </a:extLst>
              </a:tr>
            </a:tbl>
          </a:graphicData>
        </a:graphic>
      </p:graphicFrame>
      <p:sp>
        <p:nvSpPr>
          <p:cNvPr id="9" name="TextBox 8">
            <a:extLst>
              <a:ext uri="{FF2B5EF4-FFF2-40B4-BE49-F238E27FC236}">
                <a16:creationId xmlns:a16="http://schemas.microsoft.com/office/drawing/2014/main" id="{A29CEBB4-4564-4F74-9A65-96FCD72E4D12}"/>
              </a:ext>
            </a:extLst>
          </p:cNvPr>
          <p:cNvSpPr txBox="1"/>
          <p:nvPr/>
        </p:nvSpPr>
        <p:spPr>
          <a:xfrm>
            <a:off x="602902" y="4005064"/>
            <a:ext cx="8352928" cy="923330"/>
          </a:xfrm>
          <a:prstGeom prst="rect">
            <a:avLst/>
          </a:prstGeom>
          <a:noFill/>
        </p:spPr>
        <p:txBody>
          <a:bodyPr wrap="square">
            <a:spAutoFit/>
          </a:bodyPr>
          <a:lstStyle/>
          <a:p>
            <a:pPr>
              <a:spcAft>
                <a:spcPts val="1800"/>
              </a:spcAft>
            </a:pP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 families who wish to ‘go the extra mile’ and support their child with extra home learning in core areas, CGP workbooks (Question Book bundles &amp; 10 Minutes Book bundles) are available to purchase via </a:t>
            </a:r>
            <a:r>
              <a:rPr lang="en-GB" sz="18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Scopay</a:t>
            </a:r>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6940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5019376-76B1-491A-8267-70D9EF295620}"/>
              </a:ext>
            </a:extLst>
          </p:cNvPr>
          <p:cNvPicPr>
            <a:picLocks noChangeAspect="1"/>
          </p:cNvPicPr>
          <p:nvPr/>
        </p:nvPicPr>
        <p:blipFill>
          <a:blip r:embed="rId5"/>
          <a:stretch>
            <a:fillRect/>
          </a:stretch>
        </p:blipFill>
        <p:spPr>
          <a:xfrm>
            <a:off x="1398712" y="260648"/>
            <a:ext cx="7734579" cy="5204364"/>
          </a:xfrm>
          <a:prstGeom prst="rect">
            <a:avLst/>
          </a:prstGeom>
        </p:spPr>
      </p:pic>
    </p:spTree>
    <p:extLst>
      <p:ext uri="{BB962C8B-B14F-4D97-AF65-F5344CB8AC3E}">
        <p14:creationId xmlns:p14="http://schemas.microsoft.com/office/powerpoint/2010/main" val="674425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Reading </a:t>
            </a:r>
          </a:p>
        </p:txBody>
      </p:sp>
      <p:sp>
        <p:nvSpPr>
          <p:cNvPr id="6" name="Content Placeholder 5"/>
          <p:cNvSpPr>
            <a:spLocks noGrp="1"/>
          </p:cNvSpPr>
          <p:nvPr>
            <p:ph idx="1"/>
          </p:nvPr>
        </p:nvSpPr>
        <p:spPr>
          <a:xfrm>
            <a:off x="446529" y="1772816"/>
            <a:ext cx="8229600" cy="3556992"/>
          </a:xfrm>
        </p:spPr>
        <p:txBody>
          <a:bodyPr>
            <a:normAutofit/>
          </a:bodyPr>
          <a:lstStyle/>
          <a:p>
            <a:pPr>
              <a:buFont typeface="Wingdings" panose="05000000000000000000" pitchFamily="2" charset="2"/>
              <a:buChar char="ü"/>
            </a:pPr>
            <a:r>
              <a:rPr lang="en-GB" sz="2000" dirty="0"/>
              <a:t>Reading is essential for Year 6 children as it develops vocabulary, comprehension and critical thinking, whilst also supporting writing and fostering imagination. </a:t>
            </a:r>
          </a:p>
          <a:p>
            <a:pPr>
              <a:buFont typeface="Wingdings" panose="05000000000000000000" pitchFamily="2" charset="2"/>
              <a:buChar char="ü"/>
            </a:pPr>
            <a:r>
              <a:rPr lang="en-GB" sz="2000" dirty="0"/>
              <a:t>Spend time with your child, even when they are independent readers, to talk about their reading experiences, what they are reading and how the plot is progressing</a:t>
            </a:r>
          </a:p>
          <a:p>
            <a:pPr>
              <a:buFont typeface="Wingdings" panose="05000000000000000000" pitchFamily="2" charset="2"/>
              <a:buChar char="ü"/>
            </a:pPr>
            <a:r>
              <a:rPr lang="en-GB" sz="2000" dirty="0"/>
              <a:t>Children are expected to read at least 4 times a week and to record this in their planners</a:t>
            </a:r>
          </a:p>
          <a:p>
            <a:pPr>
              <a:buFont typeface="Wingdings" panose="05000000000000000000" pitchFamily="2" charset="2"/>
              <a:buChar char="ü"/>
            </a:pPr>
            <a:r>
              <a:rPr lang="en-GB" sz="2000" dirty="0"/>
              <a:t>STAR points will be given weekly for reading recorded in planners</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2610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51272"/>
            <a:ext cx="8229600" cy="1063294"/>
          </a:xfrm>
        </p:spPr>
        <p:txBody>
          <a:bodyPr>
            <a:normAutofit/>
          </a:bodyPr>
          <a:lstStyle/>
          <a:p>
            <a:r>
              <a:rPr lang="en-GB" sz="2800" b="1" dirty="0"/>
              <a:t>End of year expectations – Reading:</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8">
            <a:extLst>
              <a:ext uri="{FF2B5EF4-FFF2-40B4-BE49-F238E27FC236}">
                <a16:creationId xmlns:a16="http://schemas.microsoft.com/office/drawing/2014/main" id="{7AACDDB8-F19E-4487-B974-CEB4348C505D}"/>
              </a:ext>
            </a:extLst>
          </p:cNvPr>
          <p:cNvGraphicFramePr>
            <a:graphicFrameLocks noGrp="1"/>
          </p:cNvGraphicFramePr>
          <p:nvPr>
            <p:extLst>
              <p:ext uri="{D42A27DB-BD31-4B8C-83A1-F6EECF244321}">
                <p14:modId xmlns:p14="http://schemas.microsoft.com/office/powerpoint/2010/main" val="1399162268"/>
              </p:ext>
            </p:extLst>
          </p:nvPr>
        </p:nvGraphicFramePr>
        <p:xfrm>
          <a:off x="323528" y="982675"/>
          <a:ext cx="8496944" cy="4557522"/>
        </p:xfrm>
        <a:graphic>
          <a:graphicData uri="http://schemas.openxmlformats.org/drawingml/2006/table">
            <a:tbl>
              <a:tblPr firstRow="1" bandRow="1">
                <a:tableStyleId>{BC89EF96-8CEA-46FF-86C4-4CE0E7609802}</a:tableStyleId>
              </a:tblPr>
              <a:tblGrid>
                <a:gridCol w="1152128">
                  <a:extLst>
                    <a:ext uri="{9D8B030D-6E8A-4147-A177-3AD203B41FA5}">
                      <a16:colId xmlns:a16="http://schemas.microsoft.com/office/drawing/2014/main" val="503680118"/>
                    </a:ext>
                  </a:extLst>
                </a:gridCol>
                <a:gridCol w="7344816">
                  <a:extLst>
                    <a:ext uri="{9D8B030D-6E8A-4147-A177-3AD203B41FA5}">
                      <a16:colId xmlns:a16="http://schemas.microsoft.com/office/drawing/2014/main" val="1591029754"/>
                    </a:ext>
                  </a:extLst>
                </a:gridCol>
              </a:tblGrid>
              <a:tr h="1174970">
                <a:tc>
                  <a:txBody>
                    <a:bodyPr/>
                    <a:lstStyle/>
                    <a:p>
                      <a:pPr marL="0" algn="ctr" defTabSz="914400" rtl="0" eaLnBrk="1" latinLnBrk="0" hangingPunct="1">
                        <a:lnSpc>
                          <a:spcPct val="107000"/>
                        </a:lnSpc>
                        <a:spcAft>
                          <a:spcPts val="800"/>
                        </a:spcAft>
                      </a:pPr>
                      <a:r>
                        <a:rPr lang="en-GB" sz="1200" b="1" kern="1200" dirty="0">
                          <a:solidFill>
                            <a:schemeClr val="tx1"/>
                          </a:solidFill>
                          <a:latin typeface="+mn-lt"/>
                          <a:ea typeface="+mn-ea"/>
                          <a:cs typeface="+mn-cs"/>
                        </a:rPr>
                        <a:t>Decoding/</a:t>
                      </a:r>
                    </a:p>
                    <a:p>
                      <a:pPr marL="0" algn="ctr" defTabSz="914400" rtl="0" eaLnBrk="1" latinLnBrk="0" hangingPunct="1">
                        <a:lnSpc>
                          <a:spcPct val="107000"/>
                        </a:lnSpc>
                        <a:spcAft>
                          <a:spcPts val="800"/>
                        </a:spcAft>
                      </a:pPr>
                      <a:r>
                        <a:rPr lang="en-GB" sz="1200" b="1" kern="1200" dirty="0">
                          <a:solidFill>
                            <a:schemeClr val="tx1"/>
                          </a:solidFill>
                          <a:latin typeface="+mn-lt"/>
                          <a:ea typeface="+mn-ea"/>
                          <a:cs typeface="+mn-cs"/>
                        </a:rPr>
                        <a:t>Familiarity with texts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Apply their growing knowledge of root words, prefixes and suffixes, both to read aloud and to understand the meaning of new words they meet.</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Increase their familiarity with a wide range of books, including myths, legends and traditional stories, modern fiction, fiction from our literary heritage, and books from other cultures and traditions.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Identify and discuss themes and conventions in and across a wide range of writing. </a:t>
                      </a:r>
                      <a:endParaRPr lang="en-GB" sz="1000" b="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079464"/>
                  </a:ext>
                </a:extLst>
              </a:tr>
              <a:tr h="976968">
                <a:tc>
                  <a:txBody>
                    <a:bodyPr/>
                    <a:lstStyle/>
                    <a:p>
                      <a:pPr marL="0" algn="ctr" defTabSz="914400" rtl="0" eaLnBrk="1" latinLnBrk="0" hangingPunct="1">
                        <a:lnSpc>
                          <a:spcPct val="107000"/>
                        </a:lnSpc>
                        <a:spcAft>
                          <a:spcPts val="800"/>
                        </a:spcAft>
                      </a:pPr>
                      <a:r>
                        <a:rPr lang="en-GB" sz="1200" b="1" kern="1200" dirty="0">
                          <a:solidFill>
                            <a:schemeClr val="tx1"/>
                          </a:solidFill>
                          <a:latin typeface="+mn-lt"/>
                          <a:ea typeface="+mn-ea"/>
                          <a:cs typeface="+mn-cs"/>
                        </a:rPr>
                        <a:t>Vocabulary</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Check that the book</a:t>
                      </a:r>
                      <a:r>
                        <a:rPr lang="en-GB" sz="1200" b="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makes sense to them, discuss their understanding and explore the meaning of words in context.</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Identify how language, structure, and presentation contribute to meaning.</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Discuss and evaluate how authors use language, including figurative language, considering the impact on the reader. </a:t>
                      </a:r>
                      <a:endParaRPr lang="en-GB" sz="100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6233176"/>
                  </a:ext>
                </a:extLst>
              </a:tr>
              <a:tr h="0">
                <a:tc>
                  <a:txBody>
                    <a:bodyPr/>
                    <a:lstStyle/>
                    <a:p>
                      <a:pPr algn="ctr">
                        <a:lnSpc>
                          <a:spcPct val="107000"/>
                        </a:lnSpc>
                        <a:spcAft>
                          <a:spcPts val="800"/>
                        </a:spcAft>
                      </a:pP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algn="ctr" defTabSz="914400" rtl="0" eaLnBrk="1" latinLnBrk="0" hangingPunct="1">
                        <a:lnSpc>
                          <a:spcPct val="107000"/>
                        </a:lnSpc>
                        <a:spcAft>
                          <a:spcPts val="800"/>
                        </a:spcAft>
                      </a:pPr>
                      <a:r>
                        <a:rPr lang="en-GB" sz="1200" b="1" kern="1200" dirty="0">
                          <a:solidFill>
                            <a:schemeClr val="tx1"/>
                          </a:solidFill>
                          <a:latin typeface="+mn-lt"/>
                          <a:ea typeface="+mn-ea"/>
                          <a:cs typeface="+mn-cs"/>
                        </a:rPr>
                        <a:t>Retrieval</a:t>
                      </a:r>
                    </a:p>
                    <a:p>
                      <a:pPr algn="ctr">
                        <a:lnSpc>
                          <a:spcPct val="107000"/>
                        </a:lnSpc>
                        <a:spcAft>
                          <a:spcPts val="800"/>
                        </a:spcAft>
                      </a:pP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Retrieve, record and present information from non-fiction.</a:t>
                      </a:r>
                    </a:p>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Distinguish between statements of fact and opinion.</a:t>
                      </a:r>
                      <a:endParaRPr lang="en-GB" sz="100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2916206"/>
                  </a:ext>
                </a:extLst>
              </a:tr>
              <a:tr h="0">
                <a:tc>
                  <a:txBody>
                    <a:bodyPr/>
                    <a:lstStyle/>
                    <a:p>
                      <a:pPr marL="0" algn="ctr" defTabSz="914400" rtl="0" eaLnBrk="1" latinLnBrk="0" hangingPunct="1">
                        <a:lnSpc>
                          <a:spcPct val="107000"/>
                        </a:lnSpc>
                        <a:spcAft>
                          <a:spcPts val="800"/>
                        </a:spcAft>
                      </a:pPr>
                      <a:r>
                        <a:rPr lang="en-GB" sz="1200" b="1" kern="1200" dirty="0">
                          <a:solidFill>
                            <a:schemeClr val="tx1"/>
                          </a:solidFill>
                          <a:latin typeface="+mn-lt"/>
                          <a:ea typeface="+mn-ea"/>
                          <a:cs typeface="+mn-cs"/>
                        </a:rPr>
                        <a:t>Inference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Draw inferences such as inferring characters’ feelings, thoughts and motives from their actions, and justify inferences with evidence. </a:t>
                      </a:r>
                    </a:p>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Provide reasoned justifications for their views.</a:t>
                      </a:r>
                    </a:p>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Identify themes and conventions in a wide range of books.</a:t>
                      </a:r>
                    </a:p>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Make comparisons within and across books.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7968471"/>
                  </a:ext>
                </a:extLst>
              </a:tr>
            </a:tbl>
          </a:graphicData>
        </a:graphic>
      </p:graphicFrame>
      <p:pic>
        <p:nvPicPr>
          <p:cNvPr id="6" name="Picture 5">
            <a:extLst>
              <a:ext uri="{FF2B5EF4-FFF2-40B4-BE49-F238E27FC236}">
                <a16:creationId xmlns:a16="http://schemas.microsoft.com/office/drawing/2014/main" id="{35D1DC4D-6C18-4ACC-B7C1-E7DABC8B987F}"/>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spTree>
    <p:extLst>
      <p:ext uri="{BB962C8B-B14F-4D97-AF65-F5344CB8AC3E}">
        <p14:creationId xmlns:p14="http://schemas.microsoft.com/office/powerpoint/2010/main" val="2618515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Reading </a:t>
            </a:r>
          </a:p>
        </p:txBody>
      </p:sp>
      <p:sp>
        <p:nvSpPr>
          <p:cNvPr id="6" name="Content Placeholder 5"/>
          <p:cNvSpPr>
            <a:spLocks noGrp="1"/>
          </p:cNvSpPr>
          <p:nvPr>
            <p:ph idx="1"/>
          </p:nvPr>
        </p:nvSpPr>
        <p:spPr>
          <a:xfrm>
            <a:off x="457200" y="1493838"/>
            <a:ext cx="8229600" cy="3556992"/>
          </a:xfrm>
        </p:spPr>
        <p:txBody>
          <a:bodyPr>
            <a:normAutofit/>
          </a:bodyPr>
          <a:lstStyle/>
          <a:p>
            <a:pPr marL="0" indent="0">
              <a:buNone/>
            </a:pPr>
            <a:r>
              <a:rPr lang="en-GB" sz="2000" dirty="0"/>
              <a:t>We regularly use books in class in Reading and English. If you would like to purchase these, please see below some of the books we use:</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7829B82-7750-4CFA-876D-4EDB7AC05825}"/>
              </a:ext>
            </a:extLst>
          </p:cNvPr>
          <p:cNvPicPr>
            <a:picLocks noChangeAspect="1"/>
          </p:cNvPicPr>
          <p:nvPr/>
        </p:nvPicPr>
        <p:blipFill>
          <a:blip r:embed="rId5"/>
          <a:stretch>
            <a:fillRect/>
          </a:stretch>
        </p:blipFill>
        <p:spPr>
          <a:xfrm>
            <a:off x="813104" y="2240868"/>
            <a:ext cx="1553870" cy="2376264"/>
          </a:xfrm>
          <a:prstGeom prst="rect">
            <a:avLst/>
          </a:prstGeom>
        </p:spPr>
      </p:pic>
      <p:pic>
        <p:nvPicPr>
          <p:cNvPr id="8" name="Picture 7">
            <a:extLst>
              <a:ext uri="{FF2B5EF4-FFF2-40B4-BE49-F238E27FC236}">
                <a16:creationId xmlns:a16="http://schemas.microsoft.com/office/drawing/2014/main" id="{B58C4849-BCF9-48F9-9BE4-E43A81F97B5B}"/>
              </a:ext>
            </a:extLst>
          </p:cNvPr>
          <p:cNvPicPr>
            <a:picLocks noChangeAspect="1"/>
          </p:cNvPicPr>
          <p:nvPr/>
        </p:nvPicPr>
        <p:blipFill>
          <a:blip r:embed="rId6"/>
          <a:stretch>
            <a:fillRect/>
          </a:stretch>
        </p:blipFill>
        <p:spPr>
          <a:xfrm>
            <a:off x="4861582" y="2204033"/>
            <a:ext cx="1526648" cy="2370100"/>
          </a:xfrm>
          <a:prstGeom prst="rect">
            <a:avLst/>
          </a:prstGeom>
        </p:spPr>
      </p:pic>
      <p:pic>
        <p:nvPicPr>
          <p:cNvPr id="10" name="Picture 9">
            <a:extLst>
              <a:ext uri="{FF2B5EF4-FFF2-40B4-BE49-F238E27FC236}">
                <a16:creationId xmlns:a16="http://schemas.microsoft.com/office/drawing/2014/main" id="{5F7E4C9F-EF4D-4FF9-95AE-30553F44A4E8}"/>
              </a:ext>
            </a:extLst>
          </p:cNvPr>
          <p:cNvPicPr>
            <a:picLocks noChangeAspect="1"/>
          </p:cNvPicPr>
          <p:nvPr/>
        </p:nvPicPr>
        <p:blipFill>
          <a:blip r:embed="rId7"/>
          <a:stretch>
            <a:fillRect/>
          </a:stretch>
        </p:blipFill>
        <p:spPr>
          <a:xfrm>
            <a:off x="6804248" y="2216782"/>
            <a:ext cx="1526648" cy="2331456"/>
          </a:xfrm>
          <a:prstGeom prst="rect">
            <a:avLst/>
          </a:prstGeom>
        </p:spPr>
      </p:pic>
      <p:pic>
        <p:nvPicPr>
          <p:cNvPr id="7" name="Picture 6">
            <a:extLst>
              <a:ext uri="{FF2B5EF4-FFF2-40B4-BE49-F238E27FC236}">
                <a16:creationId xmlns:a16="http://schemas.microsoft.com/office/drawing/2014/main" id="{86BE5704-EA57-4AF0-B154-BBD2218CD421}"/>
              </a:ext>
            </a:extLst>
          </p:cNvPr>
          <p:cNvPicPr>
            <a:picLocks noChangeAspect="1"/>
          </p:cNvPicPr>
          <p:nvPr/>
        </p:nvPicPr>
        <p:blipFill>
          <a:blip r:embed="rId8"/>
          <a:stretch>
            <a:fillRect/>
          </a:stretch>
        </p:blipFill>
        <p:spPr>
          <a:xfrm>
            <a:off x="2782992" y="2264236"/>
            <a:ext cx="1553870" cy="2284002"/>
          </a:xfrm>
          <a:prstGeom prst="rect">
            <a:avLst/>
          </a:prstGeom>
        </p:spPr>
      </p:pic>
    </p:spTree>
    <p:extLst>
      <p:ext uri="{BB962C8B-B14F-4D97-AF65-F5344CB8AC3E}">
        <p14:creationId xmlns:p14="http://schemas.microsoft.com/office/powerpoint/2010/main" val="2890856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Writing </a:t>
            </a:r>
          </a:p>
        </p:txBody>
      </p:sp>
      <p:sp>
        <p:nvSpPr>
          <p:cNvPr id="6" name="Content Placeholder 5"/>
          <p:cNvSpPr>
            <a:spLocks noGrp="1"/>
          </p:cNvSpPr>
          <p:nvPr>
            <p:ph idx="1"/>
          </p:nvPr>
        </p:nvSpPr>
        <p:spPr>
          <a:xfrm>
            <a:off x="241535" y="1653775"/>
            <a:ext cx="8660930" cy="1879531"/>
          </a:xfrm>
        </p:spPr>
        <p:txBody>
          <a:bodyPr>
            <a:normAutofit fontScale="92500" lnSpcReduction="20000"/>
          </a:bodyPr>
          <a:lstStyle/>
          <a:p>
            <a:pPr marL="0" indent="0" algn="just">
              <a:buNone/>
            </a:pPr>
            <a:r>
              <a:rPr lang="en-GB" sz="1900" dirty="0"/>
              <a:t>By the end of Year 6, pupils are expected to write effectively for a range of purposes and audiences. They should demonstrate secure control of grammar, punctuation and spelling with accurate sentence construction and varied sentence types. Writing should be cohesive, well-structured and organised using appropriate layout and paragraphing.</a:t>
            </a:r>
          </a:p>
          <a:p>
            <a:pPr marL="0" indent="0" algn="just">
              <a:buNone/>
            </a:pPr>
            <a:endParaRPr lang="en-GB" sz="1900" dirty="0"/>
          </a:p>
          <a:p>
            <a:pPr marL="0" indent="0" algn="just">
              <a:buNone/>
            </a:pPr>
            <a:r>
              <a:rPr lang="en-GB" sz="1900" dirty="0"/>
              <a:t>In year 6 writing is taught through a range of stimuli, including drama, poetry, films and texts.</a:t>
            </a:r>
          </a:p>
          <a:p>
            <a:pPr marL="0" indent="0" algn="just">
              <a:buNone/>
            </a:pPr>
            <a:endParaRPr lang="en-GB" sz="1800" dirty="0"/>
          </a:p>
          <a:p>
            <a:pPr marL="0" indent="0" algn="just">
              <a:buNone/>
            </a:pPr>
            <a:endParaRPr lang="en-GB" sz="1800"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5BE9C23-B117-40C5-B09C-B5E805EE5012}"/>
              </a:ext>
            </a:extLst>
          </p:cNvPr>
          <p:cNvPicPr>
            <a:picLocks noChangeAspect="1"/>
          </p:cNvPicPr>
          <p:nvPr/>
        </p:nvPicPr>
        <p:blipFill>
          <a:blip r:embed="rId5"/>
          <a:stretch>
            <a:fillRect/>
          </a:stretch>
        </p:blipFill>
        <p:spPr>
          <a:xfrm>
            <a:off x="3059832" y="3616959"/>
            <a:ext cx="5256584" cy="1756733"/>
          </a:xfrm>
          <a:prstGeom prst="rect">
            <a:avLst/>
          </a:prstGeom>
        </p:spPr>
      </p:pic>
      <p:sp>
        <p:nvSpPr>
          <p:cNvPr id="2" name="TextBox 1">
            <a:extLst>
              <a:ext uri="{FF2B5EF4-FFF2-40B4-BE49-F238E27FC236}">
                <a16:creationId xmlns:a16="http://schemas.microsoft.com/office/drawing/2014/main" id="{AFC59CF3-44E9-4451-B6B0-C9570B93708A}"/>
              </a:ext>
            </a:extLst>
          </p:cNvPr>
          <p:cNvSpPr txBox="1"/>
          <p:nvPr/>
        </p:nvSpPr>
        <p:spPr>
          <a:xfrm>
            <a:off x="789112" y="4177441"/>
            <a:ext cx="2088232" cy="369332"/>
          </a:xfrm>
          <a:prstGeom prst="rect">
            <a:avLst/>
          </a:prstGeom>
          <a:noFill/>
        </p:spPr>
        <p:txBody>
          <a:bodyPr wrap="square" rtlCol="0">
            <a:spAutoFit/>
          </a:bodyPr>
          <a:lstStyle/>
          <a:p>
            <a:r>
              <a:rPr lang="en-GB" dirty="0"/>
              <a:t>The writing process</a:t>
            </a:r>
          </a:p>
        </p:txBody>
      </p:sp>
    </p:spTree>
    <p:extLst>
      <p:ext uri="{BB962C8B-B14F-4D97-AF65-F5344CB8AC3E}">
        <p14:creationId xmlns:p14="http://schemas.microsoft.com/office/powerpoint/2010/main" val="3724728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063294"/>
          </a:xfrm>
        </p:spPr>
        <p:txBody>
          <a:bodyPr>
            <a:normAutofit/>
          </a:bodyPr>
          <a:lstStyle/>
          <a:p>
            <a:r>
              <a:rPr lang="en-GB" sz="2800" b="1" dirty="0"/>
              <a:t>End of year expectations – Writing:</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8">
            <a:extLst>
              <a:ext uri="{FF2B5EF4-FFF2-40B4-BE49-F238E27FC236}">
                <a16:creationId xmlns:a16="http://schemas.microsoft.com/office/drawing/2014/main" id="{7AACDDB8-F19E-4487-B974-CEB4348C505D}"/>
              </a:ext>
            </a:extLst>
          </p:cNvPr>
          <p:cNvGraphicFramePr>
            <a:graphicFrameLocks noGrp="1"/>
          </p:cNvGraphicFramePr>
          <p:nvPr>
            <p:extLst>
              <p:ext uri="{D42A27DB-BD31-4B8C-83A1-F6EECF244321}">
                <p14:modId xmlns:p14="http://schemas.microsoft.com/office/powerpoint/2010/main" val="322079255"/>
              </p:ext>
            </p:extLst>
          </p:nvPr>
        </p:nvGraphicFramePr>
        <p:xfrm>
          <a:off x="323528" y="1222859"/>
          <a:ext cx="8712968" cy="4352256"/>
        </p:xfrm>
        <a:graphic>
          <a:graphicData uri="http://schemas.openxmlformats.org/drawingml/2006/table">
            <a:tbl>
              <a:tblPr firstRow="1" bandRow="1">
                <a:tableStyleId>{BC89EF96-8CEA-46FF-86C4-4CE0E7609802}</a:tableStyleId>
              </a:tblPr>
              <a:tblGrid>
                <a:gridCol w="1152128">
                  <a:extLst>
                    <a:ext uri="{9D8B030D-6E8A-4147-A177-3AD203B41FA5}">
                      <a16:colId xmlns:a16="http://schemas.microsoft.com/office/drawing/2014/main" val="503680118"/>
                    </a:ext>
                  </a:extLst>
                </a:gridCol>
                <a:gridCol w="7560840">
                  <a:extLst>
                    <a:ext uri="{9D8B030D-6E8A-4147-A177-3AD203B41FA5}">
                      <a16:colId xmlns:a16="http://schemas.microsoft.com/office/drawing/2014/main" val="1591029754"/>
                    </a:ext>
                  </a:extLst>
                </a:gridCol>
              </a:tblGrid>
              <a:tr h="1174970">
                <a:tc>
                  <a:txBody>
                    <a:bodyPr/>
                    <a:lstStyle/>
                    <a:p>
                      <a:pPr algn="ctr">
                        <a:lnSpc>
                          <a:spcPct val="107000"/>
                        </a:lnSpc>
                        <a:spcAft>
                          <a:spcPts val="800"/>
                        </a:spcAft>
                      </a:pPr>
                      <a:r>
                        <a:rPr lang="en-GB" sz="1200" b="1" kern="1200" dirty="0">
                          <a:solidFill>
                            <a:schemeClr val="tx1"/>
                          </a:solidFill>
                          <a:latin typeface="+mn-lt"/>
                          <a:ea typeface="+mn-ea"/>
                          <a:cs typeface="+mn-cs"/>
                        </a:rPr>
                        <a:t>Spelling</a:t>
                      </a:r>
                    </a:p>
                    <a:p>
                      <a:pPr algn="ctr">
                        <a:lnSpc>
                          <a:spcPct val="107000"/>
                        </a:lnSpc>
                        <a:spcAft>
                          <a:spcPts val="800"/>
                        </a:spcAft>
                      </a:pPr>
                      <a:r>
                        <a:rPr lang="en-GB" sz="11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Use a range of Year 5 and 6 spelling words in their work.</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Use further prefixes and suffixes and understand the guidance for adding them.</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Use dictionaries to check the spelling and meaning of words.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b="0" kern="1200" dirty="0">
                          <a:solidFill>
                            <a:schemeClr val="tx1"/>
                          </a:solidFill>
                          <a:effectLst/>
                          <a:latin typeface="+mn-lt"/>
                          <a:ea typeface="+mn-ea"/>
                          <a:cs typeface="+mn-cs"/>
                        </a:rPr>
                        <a:t>Spell some words with ‘silent’ letters.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079464"/>
                  </a:ext>
                </a:extLst>
              </a:tr>
              <a:tr h="976968">
                <a:tc>
                  <a:txBody>
                    <a:bodyPr/>
                    <a:lstStyle/>
                    <a:p>
                      <a:pPr algn="ctr">
                        <a:lnSpc>
                          <a:spcPct val="107000"/>
                        </a:lnSpc>
                        <a:spcAft>
                          <a:spcPts val="800"/>
                        </a:spcAft>
                      </a:pPr>
                      <a:r>
                        <a:rPr lang="en-GB" sz="1200" b="1" kern="1200" dirty="0">
                          <a:solidFill>
                            <a:schemeClr val="tx1"/>
                          </a:solidFill>
                          <a:latin typeface="+mn-lt"/>
                          <a:ea typeface="+mn-ea"/>
                          <a:cs typeface="+mn-cs"/>
                        </a:rPr>
                        <a:t>Grammar and Punctuation</a:t>
                      </a:r>
                    </a:p>
                    <a:p>
                      <a:pPr algn="ctr">
                        <a:lnSpc>
                          <a:spcPct val="107000"/>
                        </a:lnSpc>
                        <a:spcAft>
                          <a:spcPts val="800"/>
                        </a:spcAft>
                      </a:pPr>
                      <a:r>
                        <a:rPr lang="en-GB" sz="11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Understand the differences between informal and formal language.</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Understand synonyms and antonyms.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Use cohesive devices such as grammatical connections and adverbials.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Use hyphens to avoid ambiguity.</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Use semicolons, colons or dashes to mark boundaries between independent clauses.</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Use a colon to introduce a list and punctuate bullet points consistently.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6233176"/>
                  </a:ext>
                </a:extLst>
              </a:tr>
              <a:tr h="0">
                <a:tc>
                  <a:txBody>
                    <a:bodyPr/>
                    <a:lstStyle/>
                    <a:p>
                      <a:pPr algn="ctr">
                        <a:lnSpc>
                          <a:spcPct val="107000"/>
                        </a:lnSpc>
                        <a:spcAft>
                          <a:spcPts val="800"/>
                        </a:spcAft>
                      </a:pPr>
                      <a:r>
                        <a:rPr lang="en-GB" sz="1200" b="1" kern="1200" dirty="0">
                          <a:solidFill>
                            <a:schemeClr val="tx1"/>
                          </a:solidFill>
                          <a:latin typeface="+mn-lt"/>
                          <a:ea typeface="+mn-ea"/>
                          <a:cs typeface="+mn-cs"/>
                        </a:rPr>
                        <a:t>Composition</a:t>
                      </a:r>
                    </a:p>
                    <a:p>
                      <a:pPr algn="ctr">
                        <a:lnSpc>
                          <a:spcPct val="107000"/>
                        </a:lnSpc>
                        <a:spcAft>
                          <a:spcPts val="800"/>
                        </a:spcAft>
                      </a:pPr>
                      <a:r>
                        <a:rPr lang="en-GB" sz="11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Select appropriate grammar and vocabulary and understand how such choices can change and enhance meaning.</a:t>
                      </a:r>
                    </a:p>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In narratives, describe settings, characters and atmosphere and integrate dialogue to advance the action.</a:t>
                      </a:r>
                    </a:p>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Use a wide range of devices to build cohesion within and across paragraphs.</a:t>
                      </a:r>
                    </a:p>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Propose changes to vocabulary, grammar and punctuation to enhance effects and clarify meaning.</a:t>
                      </a:r>
                    </a:p>
                    <a:p>
                      <a:pPr marL="342900" marR="0" lvl="0" indent="-342900" algn="l" defTabSz="914400" rtl="0" eaLnBrk="1" fontAlgn="base" latinLnBrk="0" hangingPunct="0">
                        <a:lnSpc>
                          <a:spcPct val="100000"/>
                        </a:lnSpc>
                        <a:spcBef>
                          <a:spcPts val="0"/>
                        </a:spcBef>
                        <a:spcAft>
                          <a:spcPts val="800"/>
                        </a:spcAft>
                        <a:buClrTx/>
                        <a:buSzTx/>
                        <a:buFont typeface="Symbol" panose="05050102010706020507" pitchFamily="18" charset="2"/>
                        <a:buBlip>
                          <a:blip r:embed="rId4"/>
                        </a:buBlip>
                        <a:tabLst/>
                        <a:defRPr/>
                      </a:pPr>
                      <a:r>
                        <a:rPr lang="en-GB" sz="1200" kern="1200" dirty="0">
                          <a:solidFill>
                            <a:schemeClr val="tx1"/>
                          </a:solidFill>
                          <a:effectLst/>
                          <a:latin typeface="+mn-lt"/>
                          <a:ea typeface="+mn-ea"/>
                          <a:cs typeface="+mn-cs"/>
                        </a:rPr>
                        <a:t>Ensure the consistent and correct use of tense throughout a piece of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2916206"/>
                  </a:ext>
                </a:extLst>
              </a:tr>
            </a:tbl>
          </a:graphicData>
        </a:graphic>
      </p:graphicFrame>
      <p:pic>
        <p:nvPicPr>
          <p:cNvPr id="6" name="Picture 5">
            <a:extLst>
              <a:ext uri="{FF2B5EF4-FFF2-40B4-BE49-F238E27FC236}">
                <a16:creationId xmlns:a16="http://schemas.microsoft.com/office/drawing/2014/main" id="{35D1DC4D-6C18-4ACC-B7C1-E7DABC8B987F}"/>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spTree>
    <p:extLst>
      <p:ext uri="{BB962C8B-B14F-4D97-AF65-F5344CB8AC3E}">
        <p14:creationId xmlns:p14="http://schemas.microsoft.com/office/powerpoint/2010/main" val="3860226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42428" y="28039"/>
            <a:ext cx="8229600" cy="1143000"/>
          </a:xfrm>
        </p:spPr>
        <p:txBody>
          <a:bodyPr/>
          <a:lstStyle/>
          <a:p>
            <a:r>
              <a:rPr lang="en-GB" b="1" dirty="0"/>
              <a:t>Writing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2DCE23C5-BFBD-466B-A32A-046C5A55E94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7951" r="5901" b="3800"/>
          <a:stretch/>
        </p:blipFill>
        <p:spPr>
          <a:xfrm rot="5400000">
            <a:off x="1033791" y="1698526"/>
            <a:ext cx="3600400" cy="3926996"/>
          </a:xfrm>
          <a:prstGeom prst="rect">
            <a:avLst/>
          </a:prstGeom>
        </p:spPr>
      </p:pic>
      <p:pic>
        <p:nvPicPr>
          <p:cNvPr id="10" name="Picture 9">
            <a:extLst>
              <a:ext uri="{FF2B5EF4-FFF2-40B4-BE49-F238E27FC236}">
                <a16:creationId xmlns:a16="http://schemas.microsoft.com/office/drawing/2014/main" id="{C169C275-7C20-42FB-A3AA-F614C2465F5A}"/>
              </a:ext>
            </a:extLst>
          </p:cNvPr>
          <p:cNvPicPr>
            <a:picLocks noChangeAspect="1"/>
          </p:cNvPicPr>
          <p:nvPr/>
        </p:nvPicPr>
        <p:blipFill>
          <a:blip r:embed="rId6"/>
          <a:stretch>
            <a:fillRect/>
          </a:stretch>
        </p:blipFill>
        <p:spPr>
          <a:xfrm>
            <a:off x="5071628" y="1122101"/>
            <a:ext cx="3600400" cy="4438139"/>
          </a:xfrm>
          <a:prstGeom prst="rect">
            <a:avLst/>
          </a:prstGeom>
        </p:spPr>
      </p:pic>
      <p:sp>
        <p:nvSpPr>
          <p:cNvPr id="2" name="TextBox 1">
            <a:extLst>
              <a:ext uri="{FF2B5EF4-FFF2-40B4-BE49-F238E27FC236}">
                <a16:creationId xmlns:a16="http://schemas.microsoft.com/office/drawing/2014/main" id="{0498313E-CECB-418A-966B-D1DEC4F7B073}"/>
              </a:ext>
            </a:extLst>
          </p:cNvPr>
          <p:cNvSpPr txBox="1"/>
          <p:nvPr/>
        </p:nvSpPr>
        <p:spPr>
          <a:xfrm>
            <a:off x="656987" y="1450166"/>
            <a:ext cx="4277571" cy="369332"/>
          </a:xfrm>
          <a:prstGeom prst="rect">
            <a:avLst/>
          </a:prstGeom>
          <a:noFill/>
        </p:spPr>
        <p:txBody>
          <a:bodyPr wrap="square" rtlCol="0">
            <a:spAutoFit/>
          </a:bodyPr>
          <a:lstStyle/>
          <a:p>
            <a:r>
              <a:rPr lang="en-GB" dirty="0"/>
              <a:t>Meeting end of year 6 writing expectations.</a:t>
            </a:r>
          </a:p>
        </p:txBody>
      </p:sp>
    </p:spTree>
    <p:extLst>
      <p:ext uri="{BB962C8B-B14F-4D97-AF65-F5344CB8AC3E}">
        <p14:creationId xmlns:p14="http://schemas.microsoft.com/office/powerpoint/2010/main" val="2518542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063294"/>
          </a:xfrm>
        </p:spPr>
        <p:txBody>
          <a:bodyPr>
            <a:normAutofit/>
          </a:bodyPr>
          <a:lstStyle/>
          <a:p>
            <a:r>
              <a:rPr lang="en-GB" b="1" dirty="0"/>
              <a:t>Maths </a:t>
            </a:r>
          </a:p>
        </p:txBody>
      </p:sp>
      <p:sp>
        <p:nvSpPr>
          <p:cNvPr id="6" name="Content Placeholder 5"/>
          <p:cNvSpPr>
            <a:spLocks noGrp="1"/>
          </p:cNvSpPr>
          <p:nvPr>
            <p:ph idx="1"/>
          </p:nvPr>
        </p:nvSpPr>
        <p:spPr>
          <a:xfrm>
            <a:off x="546026" y="1446481"/>
            <a:ext cx="8140774" cy="2487377"/>
          </a:xfrm>
        </p:spPr>
        <p:txBody>
          <a:bodyPr>
            <a:normAutofit/>
          </a:bodyPr>
          <a:lstStyle/>
          <a:p>
            <a:pPr marL="0" indent="0">
              <a:buNone/>
            </a:pPr>
            <a:r>
              <a:rPr lang="en-GB" sz="1800" dirty="0"/>
              <a:t>How to support</a:t>
            </a:r>
            <a:r>
              <a:rPr lang="en-GB" sz="1800" dirty="0">
                <a:solidFill>
                  <a:srgbClr val="FF0000"/>
                </a:solidFill>
              </a:rPr>
              <a:t> </a:t>
            </a:r>
            <a:r>
              <a:rPr lang="en-GB" sz="1800" dirty="0"/>
              <a:t>at home:</a:t>
            </a:r>
          </a:p>
          <a:p>
            <a:pPr>
              <a:buFont typeface="Wingdings" panose="05000000000000000000" pitchFamily="2" charset="2"/>
              <a:buChar char="ü"/>
            </a:pPr>
            <a:r>
              <a:rPr lang="en-GB" sz="1800" dirty="0"/>
              <a:t>Children should be fluent with all of their times tables facts. </a:t>
            </a:r>
          </a:p>
          <a:p>
            <a:pPr>
              <a:buFont typeface="Wingdings" panose="05000000000000000000" pitchFamily="2" charset="2"/>
              <a:buChar char="ü"/>
            </a:pPr>
            <a:r>
              <a:rPr lang="en-GB" sz="1800" dirty="0"/>
              <a:t>The </a:t>
            </a:r>
            <a:r>
              <a:rPr lang="en-GB" sz="1800" dirty="0" err="1"/>
              <a:t>MyMaths</a:t>
            </a:r>
            <a:r>
              <a:rPr lang="en-GB" sz="1800" dirty="0"/>
              <a:t> tasks are set based on our current topic in order to consolidate their learning. </a:t>
            </a:r>
          </a:p>
          <a:p>
            <a:pPr>
              <a:buFont typeface="Wingdings" panose="05000000000000000000" pitchFamily="2" charset="2"/>
              <a:buChar char="ü"/>
            </a:pPr>
            <a:r>
              <a:rPr lang="en-GB" sz="1800" dirty="0"/>
              <a:t>The children will either complete an Arithmetic or Reasoning test every fortnight. They will do their corrections with an adult at school and these will be sent home.</a:t>
            </a:r>
          </a:p>
          <a:p>
            <a:pPr>
              <a:buFont typeface="Wingdings" panose="05000000000000000000" pitchFamily="2" charset="2"/>
              <a:buChar char="ü"/>
            </a:pPr>
            <a:r>
              <a:rPr lang="en-GB" sz="1800" dirty="0"/>
              <a:t>In addition to support maths, revision booklets are available on the website</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3CDCDB0-853E-400A-97BC-862E95563DDB}"/>
              </a:ext>
            </a:extLst>
          </p:cNvPr>
          <p:cNvPicPr>
            <a:picLocks noChangeAspect="1"/>
          </p:cNvPicPr>
          <p:nvPr/>
        </p:nvPicPr>
        <p:blipFill>
          <a:blip r:embed="rId5"/>
          <a:stretch>
            <a:fillRect/>
          </a:stretch>
        </p:blipFill>
        <p:spPr>
          <a:xfrm>
            <a:off x="492472" y="4042407"/>
            <a:ext cx="5951736" cy="1447925"/>
          </a:xfrm>
          <a:prstGeom prst="rect">
            <a:avLst/>
          </a:prstGeom>
        </p:spPr>
      </p:pic>
      <p:pic>
        <p:nvPicPr>
          <p:cNvPr id="8" name="Picture 7">
            <a:extLst>
              <a:ext uri="{FF2B5EF4-FFF2-40B4-BE49-F238E27FC236}">
                <a16:creationId xmlns:a16="http://schemas.microsoft.com/office/drawing/2014/main" id="{727DFBEA-5CD9-4A33-B7B3-A910160FC6A5}"/>
              </a:ext>
            </a:extLst>
          </p:cNvPr>
          <p:cNvPicPr>
            <a:picLocks noChangeAspect="1"/>
          </p:cNvPicPr>
          <p:nvPr/>
        </p:nvPicPr>
        <p:blipFill>
          <a:blip r:embed="rId6"/>
          <a:stretch>
            <a:fillRect/>
          </a:stretch>
        </p:blipFill>
        <p:spPr>
          <a:xfrm>
            <a:off x="7020272" y="3760040"/>
            <a:ext cx="1855252" cy="1800200"/>
          </a:xfrm>
          <a:prstGeom prst="rect">
            <a:avLst/>
          </a:prstGeom>
        </p:spPr>
      </p:pic>
    </p:spTree>
    <p:extLst>
      <p:ext uri="{BB962C8B-B14F-4D97-AF65-F5344CB8AC3E}">
        <p14:creationId xmlns:p14="http://schemas.microsoft.com/office/powerpoint/2010/main" val="2186923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063294"/>
          </a:xfrm>
        </p:spPr>
        <p:txBody>
          <a:bodyPr>
            <a:normAutofit/>
          </a:bodyPr>
          <a:lstStyle/>
          <a:p>
            <a:r>
              <a:rPr lang="en-GB" sz="2800" b="1" dirty="0"/>
              <a:t>End of year expectations – Maths:</a:t>
            </a:r>
          </a:p>
        </p:txBody>
      </p:sp>
      <p:pic>
        <p:nvPicPr>
          <p:cNvPr id="1026" name="Picture 2" descr="E:\Langshott\Letterheads and Logos\langshott foot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8">
            <a:extLst>
              <a:ext uri="{FF2B5EF4-FFF2-40B4-BE49-F238E27FC236}">
                <a16:creationId xmlns:a16="http://schemas.microsoft.com/office/drawing/2014/main" id="{7AACDDB8-F19E-4487-B974-CEB4348C505D}"/>
              </a:ext>
            </a:extLst>
          </p:cNvPr>
          <p:cNvGraphicFramePr>
            <a:graphicFrameLocks noGrp="1"/>
          </p:cNvGraphicFramePr>
          <p:nvPr>
            <p:extLst>
              <p:ext uri="{D42A27DB-BD31-4B8C-83A1-F6EECF244321}">
                <p14:modId xmlns:p14="http://schemas.microsoft.com/office/powerpoint/2010/main" val="3926686859"/>
              </p:ext>
            </p:extLst>
          </p:nvPr>
        </p:nvGraphicFramePr>
        <p:xfrm>
          <a:off x="514454" y="1130561"/>
          <a:ext cx="8115091" cy="4374642"/>
        </p:xfrm>
        <a:graphic>
          <a:graphicData uri="http://schemas.openxmlformats.org/drawingml/2006/table">
            <a:tbl>
              <a:tblPr firstRow="1" bandRow="1">
                <a:tableStyleId>{BC89EF96-8CEA-46FF-86C4-4CE0E7609802}</a:tableStyleId>
              </a:tblPr>
              <a:tblGrid>
                <a:gridCol w="1073070">
                  <a:extLst>
                    <a:ext uri="{9D8B030D-6E8A-4147-A177-3AD203B41FA5}">
                      <a16:colId xmlns:a16="http://schemas.microsoft.com/office/drawing/2014/main" val="503680118"/>
                    </a:ext>
                  </a:extLst>
                </a:gridCol>
                <a:gridCol w="7042021">
                  <a:extLst>
                    <a:ext uri="{9D8B030D-6E8A-4147-A177-3AD203B41FA5}">
                      <a16:colId xmlns:a16="http://schemas.microsoft.com/office/drawing/2014/main" val="1591029754"/>
                    </a:ext>
                  </a:extLst>
                </a:gridCol>
              </a:tblGrid>
              <a:tr h="1174970">
                <a:tc>
                  <a:txBody>
                    <a:bodyPr/>
                    <a:lstStyle/>
                    <a:p>
                      <a:pPr algn="ctr">
                        <a:lnSpc>
                          <a:spcPct val="107000"/>
                        </a:lnSpc>
                        <a:spcAft>
                          <a:spcPts val="800"/>
                        </a:spcAft>
                      </a:pPr>
                      <a:r>
                        <a:rPr lang="en-GB" sz="1200" b="1" kern="1200">
                          <a:solidFill>
                            <a:schemeClr val="tx1"/>
                          </a:solidFill>
                          <a:latin typeface="+mn-lt"/>
                          <a:ea typeface="+mn-ea"/>
                          <a:cs typeface="+mn-cs"/>
                        </a:rPr>
                        <a:t>Arithmetic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b="0" kern="1200" dirty="0">
                          <a:solidFill>
                            <a:schemeClr val="tx1"/>
                          </a:solidFill>
                          <a:effectLst/>
                          <a:latin typeface="+mn-lt"/>
                          <a:ea typeface="+mn-ea"/>
                          <a:cs typeface="+mn-cs"/>
                        </a:rPr>
                        <a:t>Add, subtract, multiply and divide whole numbers and decimals using the formal written and mental method.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b="0" kern="1200" dirty="0">
                          <a:solidFill>
                            <a:schemeClr val="tx1"/>
                          </a:solidFill>
                          <a:effectLst/>
                          <a:latin typeface="+mn-lt"/>
                          <a:ea typeface="+mn-ea"/>
                          <a:cs typeface="+mn-cs"/>
                        </a:rPr>
                        <a:t>Use the inverse of an operation to check their answer with accuracy.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b="0" kern="1200" dirty="0">
                          <a:solidFill>
                            <a:schemeClr val="tx1"/>
                          </a:solidFill>
                          <a:effectLst/>
                          <a:latin typeface="+mn-lt"/>
                          <a:ea typeface="+mn-ea"/>
                          <a:cs typeface="+mn-cs"/>
                        </a:rPr>
                        <a:t>Use order of operation to solve calculations.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b="0" kern="1200" dirty="0">
                          <a:solidFill>
                            <a:schemeClr val="tx1"/>
                          </a:solidFill>
                          <a:effectLst/>
                          <a:latin typeface="+mn-lt"/>
                          <a:ea typeface="+mn-ea"/>
                          <a:cs typeface="+mn-cs"/>
                        </a:rPr>
                        <a:t>Add, subtract and multiply fractions with different denominators and mixed numbers.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b="0" kern="1200" dirty="0">
                          <a:solidFill>
                            <a:schemeClr val="tx1"/>
                          </a:solidFill>
                          <a:effectLst/>
                          <a:latin typeface="+mn-lt"/>
                          <a:ea typeface="+mn-ea"/>
                          <a:cs typeface="+mn-cs"/>
                        </a:rPr>
                        <a:t>Multiply and divide fractions by whole numbers.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b="0" kern="1200" dirty="0">
                          <a:solidFill>
                            <a:schemeClr val="tx1"/>
                          </a:solidFill>
                          <a:effectLst/>
                          <a:latin typeface="+mn-lt"/>
                          <a:ea typeface="+mn-ea"/>
                          <a:cs typeface="+mn-cs"/>
                        </a:rPr>
                        <a:t>Find fractions and percentages of an amount.</a:t>
                      </a:r>
                      <a:endParaRPr lang="en-GB" sz="2000" b="0" kern="1200" dirty="0">
                        <a:solidFill>
                          <a:schemeClr val="tx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079464"/>
                  </a:ext>
                </a:extLst>
              </a:tr>
              <a:tr h="877153">
                <a:tc>
                  <a:txBody>
                    <a:bodyPr/>
                    <a:lstStyle/>
                    <a:p>
                      <a:pPr algn="ctr">
                        <a:lnSpc>
                          <a:spcPct val="107000"/>
                        </a:lnSpc>
                        <a:spcAft>
                          <a:spcPts val="800"/>
                        </a:spcAft>
                      </a:pPr>
                      <a:r>
                        <a:rPr lang="en-GB" sz="1200" b="1" kern="1200" dirty="0">
                          <a:solidFill>
                            <a:schemeClr val="tx1"/>
                          </a:solidFill>
                          <a:latin typeface="+mn-lt"/>
                          <a:ea typeface="+mn-ea"/>
                          <a:cs typeface="+mn-cs"/>
                        </a:rPr>
                        <a:t>Problem Solving and Reasoning</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kern="1200" dirty="0">
                          <a:solidFill>
                            <a:schemeClr val="tx1"/>
                          </a:solidFill>
                          <a:effectLst/>
                          <a:latin typeface="+mn-lt"/>
                          <a:ea typeface="+mn-ea"/>
                          <a:cs typeface="+mn-cs"/>
                        </a:rPr>
                        <a:t>Understand mathematical vocabulary (factors, multiples, prime, composite, squared and cubed).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kern="1200" dirty="0">
                          <a:solidFill>
                            <a:schemeClr val="tx1"/>
                          </a:solidFill>
                          <a:effectLst/>
                          <a:latin typeface="+mn-lt"/>
                          <a:ea typeface="+mn-ea"/>
                          <a:cs typeface="+mn-cs"/>
                        </a:rPr>
                        <a:t>Read, write, order and compare numbers.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kern="1200" dirty="0">
                          <a:solidFill>
                            <a:schemeClr val="tx1"/>
                          </a:solidFill>
                          <a:effectLst/>
                          <a:latin typeface="+mn-lt"/>
                          <a:ea typeface="+mn-ea"/>
                          <a:cs typeface="+mn-cs"/>
                        </a:rPr>
                        <a:t>Round any number to a required degree of accuracy.</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kern="1200" dirty="0">
                          <a:solidFill>
                            <a:schemeClr val="tx1"/>
                          </a:solidFill>
                          <a:effectLst/>
                          <a:latin typeface="+mn-lt"/>
                          <a:ea typeface="+mn-ea"/>
                          <a:cs typeface="+mn-cs"/>
                        </a:rPr>
                        <a:t>Use equivalences between fractions, decimals and percentages.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kern="1200" dirty="0">
                          <a:solidFill>
                            <a:schemeClr val="tx1"/>
                          </a:solidFill>
                          <a:effectLst/>
                          <a:latin typeface="+mn-lt"/>
                          <a:ea typeface="+mn-ea"/>
                          <a:cs typeface="+mn-cs"/>
                        </a:rPr>
                        <a:t>Use simple formulae and find missing number problems algebraically. </a:t>
                      </a:r>
                    </a:p>
                    <a:p>
                      <a:pPr marL="342900" marR="0" lvl="0" indent="-342900" algn="l" defTabSz="914400" rtl="0" eaLnBrk="1" fontAlgn="base" latinLnBrk="0" hangingPunct="0">
                        <a:lnSpc>
                          <a:spcPct val="107000"/>
                        </a:lnSpc>
                        <a:spcBef>
                          <a:spcPts val="0"/>
                        </a:spcBef>
                        <a:spcAft>
                          <a:spcPts val="800"/>
                        </a:spcAft>
                        <a:buClrTx/>
                        <a:buSzTx/>
                        <a:buFont typeface="Symbol" panose="05050102010706020507" pitchFamily="18" charset="2"/>
                        <a:buBlip>
                          <a:blip r:embed="rId4"/>
                        </a:buBlip>
                        <a:tabLst/>
                        <a:defRPr/>
                      </a:pPr>
                      <a:r>
                        <a:rPr lang="en-GB" sz="1400" kern="1200" dirty="0">
                          <a:solidFill>
                            <a:schemeClr val="tx1"/>
                          </a:solidFill>
                          <a:effectLst/>
                          <a:latin typeface="+mn-lt"/>
                          <a:ea typeface="+mn-ea"/>
                          <a:cs typeface="+mn-cs"/>
                        </a:rPr>
                        <a:t>Solve number and practical problems that involve all of the above.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86233176"/>
                  </a:ext>
                </a:extLst>
              </a:tr>
            </a:tbl>
          </a:graphicData>
        </a:graphic>
      </p:graphicFrame>
      <p:pic>
        <p:nvPicPr>
          <p:cNvPr id="6" name="Picture 5">
            <a:extLst>
              <a:ext uri="{FF2B5EF4-FFF2-40B4-BE49-F238E27FC236}">
                <a16:creationId xmlns:a16="http://schemas.microsoft.com/office/drawing/2014/main" id="{35D1DC4D-6C18-4ACC-B7C1-E7DABC8B987F}"/>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7203" y="8378"/>
            <a:ext cx="879993" cy="855923"/>
          </a:xfrm>
          <a:prstGeom prst="rect">
            <a:avLst/>
          </a:prstGeom>
          <a:noFill/>
        </p:spPr>
      </p:pic>
    </p:spTree>
    <p:extLst>
      <p:ext uri="{BB962C8B-B14F-4D97-AF65-F5344CB8AC3E}">
        <p14:creationId xmlns:p14="http://schemas.microsoft.com/office/powerpoint/2010/main" val="7135297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p:cNvSpPr>
            <a:spLocks noGrp="1"/>
          </p:cNvSpPr>
          <p:nvPr>
            <p:ph type="title"/>
          </p:nvPr>
        </p:nvSpPr>
        <p:spPr>
          <a:xfrm>
            <a:off x="789112" y="120104"/>
            <a:ext cx="6779096" cy="979714"/>
          </a:xfrm>
        </p:spPr>
        <p:txBody>
          <a:bodyPr>
            <a:normAutofit/>
          </a:bodyPr>
          <a:lstStyle/>
          <a:p>
            <a:r>
              <a:rPr lang="en-GB" b="1" dirty="0"/>
              <a:t>Curriculum highlights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3AE89D4D-1772-45B6-9DD7-725FAC62B807}"/>
              </a:ext>
            </a:extLst>
          </p:cNvPr>
          <p:cNvPicPr>
            <a:picLocks noChangeAspect="1"/>
          </p:cNvPicPr>
          <p:nvPr/>
        </p:nvPicPr>
        <p:blipFill>
          <a:blip r:embed="rId5"/>
          <a:stretch>
            <a:fillRect/>
          </a:stretch>
        </p:blipFill>
        <p:spPr>
          <a:xfrm>
            <a:off x="1891172" y="927122"/>
            <a:ext cx="2592288" cy="2510679"/>
          </a:xfrm>
          <a:prstGeom prst="rect">
            <a:avLst/>
          </a:prstGeom>
        </p:spPr>
      </p:pic>
      <p:pic>
        <p:nvPicPr>
          <p:cNvPr id="9" name="Picture 8">
            <a:extLst>
              <a:ext uri="{FF2B5EF4-FFF2-40B4-BE49-F238E27FC236}">
                <a16:creationId xmlns:a16="http://schemas.microsoft.com/office/drawing/2014/main" id="{82D06590-CE01-4FA7-A164-2AACEDB5DA7D}"/>
              </a:ext>
            </a:extLst>
          </p:cNvPr>
          <p:cNvPicPr>
            <a:picLocks noChangeAspect="1"/>
          </p:cNvPicPr>
          <p:nvPr/>
        </p:nvPicPr>
        <p:blipFill>
          <a:blip r:embed="rId6"/>
          <a:stretch>
            <a:fillRect/>
          </a:stretch>
        </p:blipFill>
        <p:spPr>
          <a:xfrm>
            <a:off x="4597239" y="1052736"/>
            <a:ext cx="2441674" cy="1785753"/>
          </a:xfrm>
          <a:prstGeom prst="rect">
            <a:avLst/>
          </a:prstGeom>
        </p:spPr>
      </p:pic>
      <p:sp>
        <p:nvSpPr>
          <p:cNvPr id="10" name="TextBox 9">
            <a:extLst>
              <a:ext uri="{FF2B5EF4-FFF2-40B4-BE49-F238E27FC236}">
                <a16:creationId xmlns:a16="http://schemas.microsoft.com/office/drawing/2014/main" id="{6ECF1973-1638-44DF-9996-27545B6E64DD}"/>
              </a:ext>
            </a:extLst>
          </p:cNvPr>
          <p:cNvSpPr txBox="1"/>
          <p:nvPr/>
        </p:nvSpPr>
        <p:spPr>
          <a:xfrm>
            <a:off x="1891172" y="3399296"/>
            <a:ext cx="2160240" cy="369332"/>
          </a:xfrm>
          <a:prstGeom prst="rect">
            <a:avLst/>
          </a:prstGeom>
          <a:noFill/>
        </p:spPr>
        <p:txBody>
          <a:bodyPr wrap="square" rtlCol="0">
            <a:spAutoFit/>
          </a:bodyPr>
          <a:lstStyle/>
          <a:p>
            <a:r>
              <a:rPr lang="en-GB" dirty="0"/>
              <a:t>Digital art project</a:t>
            </a:r>
          </a:p>
        </p:txBody>
      </p:sp>
      <p:sp>
        <p:nvSpPr>
          <p:cNvPr id="12" name="TextBox 11">
            <a:extLst>
              <a:ext uri="{FF2B5EF4-FFF2-40B4-BE49-F238E27FC236}">
                <a16:creationId xmlns:a16="http://schemas.microsoft.com/office/drawing/2014/main" id="{8D50E3B1-A5BD-4623-A00B-8DB82270A229}"/>
              </a:ext>
            </a:extLst>
          </p:cNvPr>
          <p:cNvSpPr txBox="1"/>
          <p:nvPr/>
        </p:nvSpPr>
        <p:spPr>
          <a:xfrm>
            <a:off x="4594044" y="2888980"/>
            <a:ext cx="2441673" cy="369332"/>
          </a:xfrm>
          <a:prstGeom prst="rect">
            <a:avLst/>
          </a:prstGeom>
          <a:noFill/>
        </p:spPr>
        <p:txBody>
          <a:bodyPr wrap="square" rtlCol="0">
            <a:spAutoFit/>
          </a:bodyPr>
          <a:lstStyle/>
          <a:p>
            <a:r>
              <a:rPr lang="en-GB" dirty="0"/>
              <a:t>Local Geography walk</a:t>
            </a:r>
          </a:p>
        </p:txBody>
      </p:sp>
    </p:spTree>
    <p:extLst>
      <p:ext uri="{BB962C8B-B14F-4D97-AF65-F5344CB8AC3E}">
        <p14:creationId xmlns:p14="http://schemas.microsoft.com/office/powerpoint/2010/main" val="463683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20661" y="317846"/>
            <a:ext cx="6779096" cy="979714"/>
          </a:xfrm>
        </p:spPr>
        <p:txBody>
          <a:bodyPr>
            <a:normAutofit/>
          </a:bodyPr>
          <a:lstStyle/>
          <a:p>
            <a:r>
              <a:rPr lang="en-GB" b="1" dirty="0"/>
              <a:t>Christingle concert </a:t>
            </a:r>
          </a:p>
        </p:txBody>
      </p:sp>
      <p:sp>
        <p:nvSpPr>
          <p:cNvPr id="6" name="Content Placeholder 5"/>
          <p:cNvSpPr>
            <a:spLocks noGrp="1"/>
          </p:cNvSpPr>
          <p:nvPr>
            <p:ph idx="1"/>
          </p:nvPr>
        </p:nvSpPr>
        <p:spPr>
          <a:xfrm>
            <a:off x="561501" y="1611959"/>
            <a:ext cx="5738691" cy="3124944"/>
          </a:xfrm>
        </p:spPr>
        <p:txBody>
          <a:bodyPr>
            <a:normAutofit/>
          </a:bodyPr>
          <a:lstStyle/>
          <a:p>
            <a:pPr marL="0" indent="0" algn="just">
              <a:buNone/>
            </a:pPr>
            <a:r>
              <a:rPr lang="en-GB" sz="2000" dirty="0"/>
              <a:t>Year 6 pupils will celebrate Christingle in the school hall, with parents warmly invited to join the special event. The children will create their own Christingles, learning about their symbolic meaning in the Christian tradition. Led by Reverend Vic, the hall will be filled with candlelight and reflection as families come together to mark the beginning of Advent in a joyful, meaningful way.</a:t>
            </a:r>
            <a:endParaRPr lang="en-GB" sz="2000" dirty="0">
              <a:solidFill>
                <a:srgbClr val="FF0000"/>
              </a:solidFill>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84D0BA1-25F7-4897-8982-18120A42815E}"/>
              </a:ext>
            </a:extLst>
          </p:cNvPr>
          <p:cNvPicPr>
            <a:picLocks noChangeAspect="1"/>
          </p:cNvPicPr>
          <p:nvPr/>
        </p:nvPicPr>
        <p:blipFill>
          <a:blip r:embed="rId5"/>
          <a:stretch>
            <a:fillRect/>
          </a:stretch>
        </p:blipFill>
        <p:spPr>
          <a:xfrm>
            <a:off x="6372200" y="1501679"/>
            <a:ext cx="2575783" cy="2781541"/>
          </a:xfrm>
          <a:prstGeom prst="rect">
            <a:avLst/>
          </a:prstGeom>
        </p:spPr>
      </p:pic>
    </p:spTree>
    <p:extLst>
      <p:ext uri="{BB962C8B-B14F-4D97-AF65-F5344CB8AC3E}">
        <p14:creationId xmlns:p14="http://schemas.microsoft.com/office/powerpoint/2010/main" val="31978616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92125" y="428126"/>
            <a:ext cx="6779096" cy="979714"/>
          </a:xfrm>
        </p:spPr>
        <p:txBody>
          <a:bodyPr>
            <a:normAutofit/>
          </a:bodyPr>
          <a:lstStyle/>
          <a:p>
            <a:r>
              <a:rPr lang="en-GB" b="1" dirty="0"/>
              <a:t>Pantomime </a:t>
            </a:r>
          </a:p>
        </p:txBody>
      </p:sp>
      <p:sp>
        <p:nvSpPr>
          <p:cNvPr id="6" name="Content Placeholder 5"/>
          <p:cNvSpPr>
            <a:spLocks noGrp="1"/>
          </p:cNvSpPr>
          <p:nvPr>
            <p:ph idx="1"/>
          </p:nvPr>
        </p:nvSpPr>
        <p:spPr>
          <a:xfrm>
            <a:off x="683568" y="1585269"/>
            <a:ext cx="8460432" cy="1440160"/>
          </a:xfrm>
        </p:spPr>
        <p:txBody>
          <a:bodyPr>
            <a:normAutofit/>
          </a:bodyPr>
          <a:lstStyle/>
          <a:p>
            <a:pPr marL="0" indent="0">
              <a:buNone/>
            </a:pPr>
            <a:r>
              <a:rPr lang="en-GB" dirty="0"/>
              <a:t>Tuesday 16</a:t>
            </a:r>
            <a:r>
              <a:rPr lang="en-GB" baseline="30000" dirty="0"/>
              <a:t>th</a:t>
            </a:r>
            <a:r>
              <a:rPr lang="en-GB" dirty="0"/>
              <a:t> December</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Snow White &amp; The Seven Dwarfs - The Hawth Crawley | Parkwood Theatres">
            <a:extLst>
              <a:ext uri="{FF2B5EF4-FFF2-40B4-BE49-F238E27FC236}">
                <a16:creationId xmlns:a16="http://schemas.microsoft.com/office/drawing/2014/main" id="{462E16E5-113B-46AC-93BE-9B48D4EEE3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664" y="2132856"/>
            <a:ext cx="5581999" cy="313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163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27584" y="373711"/>
            <a:ext cx="6779096" cy="979714"/>
          </a:xfrm>
        </p:spPr>
        <p:txBody>
          <a:bodyPr>
            <a:normAutofit/>
          </a:bodyPr>
          <a:lstStyle/>
          <a:p>
            <a:r>
              <a:rPr lang="en-GB" b="1" dirty="0"/>
              <a:t>WWII Day </a:t>
            </a:r>
          </a:p>
        </p:txBody>
      </p:sp>
      <p:sp>
        <p:nvSpPr>
          <p:cNvPr id="6" name="Content Placeholder 5"/>
          <p:cNvSpPr>
            <a:spLocks noGrp="1"/>
          </p:cNvSpPr>
          <p:nvPr>
            <p:ph idx="1"/>
          </p:nvPr>
        </p:nvSpPr>
        <p:spPr>
          <a:xfrm>
            <a:off x="387896" y="1409069"/>
            <a:ext cx="8229600" cy="3124944"/>
          </a:xfrm>
        </p:spPr>
        <p:txBody>
          <a:bodyPr>
            <a:normAutofit/>
          </a:bodyPr>
          <a:lstStyle/>
          <a:p>
            <a:pPr marL="0" indent="0" algn="jus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children absolutely love learning about everything to do with WWII and to celebrate this we provide them with an opportunity to understand what life was like for children in the 1940s, whilst also enhancing their wellbeing at the same time. In March, we spend the day being children of that time (technology-free): playing a range of old-fashioned games; participating in a mini-sports day; enjoying a snack of fruit; being creative and learning new skills. Children are invited to dress up for the day in costume, ideally as a WWII child, but all WWII is welcome.</a:t>
            </a:r>
          </a:p>
          <a:p>
            <a:pPr marL="0" indent="0">
              <a:buNone/>
            </a:pPr>
            <a:endParaRPr lang="en-GB" dirty="0">
              <a:solidFill>
                <a:srgbClr val="FF0000"/>
              </a:solidFill>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BDB4D18-3571-4C7D-8F93-790B5150F71B}"/>
              </a:ext>
            </a:extLst>
          </p:cNvPr>
          <p:cNvPicPr>
            <a:picLocks noChangeAspect="1"/>
          </p:cNvPicPr>
          <p:nvPr/>
        </p:nvPicPr>
        <p:blipFill>
          <a:blip r:embed="rId5"/>
          <a:stretch>
            <a:fillRect/>
          </a:stretch>
        </p:blipFill>
        <p:spPr>
          <a:xfrm>
            <a:off x="1691680" y="3444282"/>
            <a:ext cx="4752528" cy="2179461"/>
          </a:xfrm>
          <a:prstGeom prst="rect">
            <a:avLst/>
          </a:prstGeom>
        </p:spPr>
      </p:pic>
    </p:spTree>
    <p:extLst>
      <p:ext uri="{BB962C8B-B14F-4D97-AF65-F5344CB8AC3E}">
        <p14:creationId xmlns:p14="http://schemas.microsoft.com/office/powerpoint/2010/main" val="3161204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9552" y="459345"/>
            <a:ext cx="8229600" cy="576064"/>
          </a:xfrm>
        </p:spPr>
        <p:txBody>
          <a:bodyPr>
            <a:normAutofit fontScale="90000"/>
          </a:bodyPr>
          <a:lstStyle/>
          <a:p>
            <a:r>
              <a:rPr lang="en-GB" b="1" dirty="0"/>
              <a:t>SATs – w/c 11</a:t>
            </a:r>
            <a:r>
              <a:rPr lang="en-GB" b="1" baseline="30000" dirty="0"/>
              <a:t>th</a:t>
            </a:r>
            <a:r>
              <a:rPr lang="en-GB" b="1" dirty="0"/>
              <a:t> May 2026</a:t>
            </a:r>
          </a:p>
        </p:txBody>
      </p:sp>
      <p:sp>
        <p:nvSpPr>
          <p:cNvPr id="6" name="Content Placeholder 5"/>
          <p:cNvSpPr>
            <a:spLocks noGrp="1"/>
          </p:cNvSpPr>
          <p:nvPr>
            <p:ph idx="1"/>
          </p:nvPr>
        </p:nvSpPr>
        <p:spPr>
          <a:xfrm>
            <a:off x="457200" y="1479849"/>
            <a:ext cx="8229600" cy="4109392"/>
          </a:xfrm>
        </p:spPr>
        <p:txBody>
          <a:bodyPr>
            <a:normAutofit fontScale="55000" lnSpcReduction="20000"/>
          </a:bodyPr>
          <a:lstStyle/>
          <a:p>
            <a:pPr>
              <a:buFontTx/>
              <a:buChar char="-"/>
            </a:pPr>
            <a:r>
              <a:rPr lang="en-GB" dirty="0"/>
              <a:t>Children will start revision in school in the Spring term.</a:t>
            </a:r>
          </a:p>
          <a:p>
            <a:pPr>
              <a:buFontTx/>
              <a:buChar char="-"/>
            </a:pPr>
            <a:r>
              <a:rPr lang="en-GB" dirty="0"/>
              <a:t>We will hold an information evening for parents in the Spring term. </a:t>
            </a:r>
          </a:p>
          <a:p>
            <a:pPr>
              <a:buFontTx/>
              <a:buChar char="-"/>
            </a:pPr>
            <a:r>
              <a:rPr lang="en-GB" dirty="0"/>
              <a:t>Children will be expected to do a little revision during the Easter holidays, using CGP guides, question books and/or past papers.</a:t>
            </a:r>
          </a:p>
          <a:p>
            <a:pPr>
              <a:buFontTx/>
              <a:buChar char="-"/>
            </a:pPr>
            <a:r>
              <a:rPr lang="en-GB" dirty="0"/>
              <a:t>We offer an optional SATs Breakfast at 8am Mon – Thurs during SATs week.</a:t>
            </a:r>
          </a:p>
          <a:p>
            <a:pPr marL="0" indent="0">
              <a:buNone/>
            </a:pPr>
            <a:r>
              <a:rPr lang="en-GB" dirty="0"/>
              <a:t>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a:buFontTx/>
              <a:buChar char="-"/>
            </a:pPr>
            <a:r>
              <a:rPr lang="en-GB" dirty="0"/>
              <a:t>All children sit the same tests (no higher/lower options) although some children qualify for access arrangements. </a:t>
            </a:r>
          </a:p>
          <a:p>
            <a:pPr>
              <a:buFontTx/>
              <a:buChar char="-"/>
            </a:pPr>
            <a:r>
              <a:rPr lang="en-GB" dirty="0"/>
              <a:t>They are marked externally and you will receive the results in July.</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7" name="Picture 2" descr="E:\Langshott\Letterheads and Logos\langshott footer.jpg">
            <a:extLst>
              <a:ext uri="{FF2B5EF4-FFF2-40B4-BE49-F238E27FC236}">
                <a16:creationId xmlns:a16="http://schemas.microsoft.com/office/drawing/2014/main" id="{EB645081-F05F-42AD-93F3-10AD2BAB6A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E25DDDE-F7C1-417E-BDEC-125C9D8724AB}"/>
              </a:ext>
            </a:extLst>
          </p:cNvPr>
          <p:cNvPicPr>
            <a:picLocks noChangeAspect="1"/>
          </p:cNvPicPr>
          <p:nvPr/>
        </p:nvPicPr>
        <p:blipFill>
          <a:blip r:embed="rId5"/>
          <a:stretch>
            <a:fillRect/>
          </a:stretch>
        </p:blipFill>
        <p:spPr>
          <a:xfrm>
            <a:off x="921703" y="2827145"/>
            <a:ext cx="7300593" cy="1798476"/>
          </a:xfrm>
          <a:prstGeom prst="rect">
            <a:avLst/>
          </a:prstGeom>
        </p:spPr>
      </p:pic>
    </p:spTree>
    <p:extLst>
      <p:ext uri="{BB962C8B-B14F-4D97-AF65-F5344CB8AC3E}">
        <p14:creationId xmlns:p14="http://schemas.microsoft.com/office/powerpoint/2010/main" val="694592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196752"/>
            <a:ext cx="8229600" cy="220886"/>
          </a:xfrm>
        </p:spPr>
        <p:txBody>
          <a:bodyPr>
            <a:normAutofit fontScale="90000"/>
          </a:bodyPr>
          <a:lstStyle/>
          <a:p>
            <a:r>
              <a:rPr lang="en-GB" b="1" dirty="0"/>
              <a:t>Bowles Residential </a:t>
            </a:r>
            <a:br>
              <a:rPr lang="en-GB" b="1" dirty="0"/>
            </a:br>
            <a:r>
              <a:rPr lang="en-GB" altLang="en-US" sz="4400" dirty="0">
                <a:latin typeface="+mj-lt"/>
                <a:cs typeface="Arial" charset="0"/>
              </a:rPr>
              <a:t>15th – 17th June 2026</a:t>
            </a:r>
            <a:br>
              <a:rPr lang="en-GB" altLang="en-US" sz="4400" dirty="0">
                <a:latin typeface="+mj-lt"/>
                <a:cs typeface="Arial" charset="0"/>
              </a:rPr>
            </a:br>
            <a:endParaRPr lang="en-GB" b="1"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a:extLst>
              <a:ext uri="{FF2B5EF4-FFF2-40B4-BE49-F238E27FC236}">
                <a16:creationId xmlns:a16="http://schemas.microsoft.com/office/drawing/2014/main" id="{FE789DB6-5C11-4CF9-AB67-B0B1D435ED3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3118" y="3640523"/>
            <a:ext cx="2250247" cy="1688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F75409FF-4FA6-493C-9730-E5763FDC29E6}"/>
              </a:ext>
            </a:extLst>
          </p:cNvPr>
          <p:cNvPicPr>
            <a:picLocks noChangeAspect="1"/>
          </p:cNvPicPr>
          <p:nvPr/>
        </p:nvPicPr>
        <p:blipFill>
          <a:blip r:embed="rId6"/>
          <a:stretch>
            <a:fillRect/>
          </a:stretch>
        </p:blipFill>
        <p:spPr>
          <a:xfrm>
            <a:off x="6228184" y="3608005"/>
            <a:ext cx="2336455" cy="1753276"/>
          </a:xfrm>
          <a:prstGeom prst="rect">
            <a:avLst/>
          </a:prstGeom>
        </p:spPr>
      </p:pic>
      <p:pic>
        <p:nvPicPr>
          <p:cNvPr id="8" name="Picture 7">
            <a:extLst>
              <a:ext uri="{FF2B5EF4-FFF2-40B4-BE49-F238E27FC236}">
                <a16:creationId xmlns:a16="http://schemas.microsoft.com/office/drawing/2014/main" id="{F50973AA-6A7D-4720-A526-875A0C68A153}"/>
              </a:ext>
            </a:extLst>
          </p:cNvPr>
          <p:cNvPicPr>
            <a:picLocks noChangeAspect="1"/>
          </p:cNvPicPr>
          <p:nvPr/>
        </p:nvPicPr>
        <p:blipFill>
          <a:blip r:embed="rId7"/>
          <a:stretch>
            <a:fillRect/>
          </a:stretch>
        </p:blipFill>
        <p:spPr>
          <a:xfrm>
            <a:off x="3250651" y="3672499"/>
            <a:ext cx="2250247" cy="1688782"/>
          </a:xfrm>
          <a:prstGeom prst="rect">
            <a:avLst/>
          </a:prstGeom>
        </p:spPr>
      </p:pic>
      <p:sp>
        <p:nvSpPr>
          <p:cNvPr id="9" name="TextBox 8">
            <a:extLst>
              <a:ext uri="{FF2B5EF4-FFF2-40B4-BE49-F238E27FC236}">
                <a16:creationId xmlns:a16="http://schemas.microsoft.com/office/drawing/2014/main" id="{4654ED60-8701-45FC-B666-10ED269FDA7C}"/>
              </a:ext>
            </a:extLst>
          </p:cNvPr>
          <p:cNvSpPr txBox="1"/>
          <p:nvPr/>
        </p:nvSpPr>
        <p:spPr>
          <a:xfrm>
            <a:off x="302446" y="1622444"/>
            <a:ext cx="8384353" cy="1754326"/>
          </a:xfrm>
          <a:prstGeom prst="rect">
            <a:avLst/>
          </a:prstGeom>
          <a:noFill/>
        </p:spPr>
        <p:txBody>
          <a:bodyPr wrap="square">
            <a:spAutoFit/>
          </a:bodyPr>
          <a:lstStyle/>
          <a:p>
            <a:pPr>
              <a:buFontTx/>
              <a:buChar char="-"/>
            </a:pPr>
            <a:r>
              <a:rPr lang="en-GB" dirty="0"/>
              <a:t> </a:t>
            </a:r>
            <a:r>
              <a:rPr lang="en-GB" altLang="en-US" dirty="0"/>
              <a:t>Three full days of activities; including skiing, climbing, archery, water sports, camp fire, orienteering and leap of faith; run by an incredibly experienced and dedicated team of staff at Bowles and accompanied by </a:t>
            </a:r>
            <a:r>
              <a:rPr lang="en-GB" altLang="en-US" dirty="0" err="1"/>
              <a:t>Langshott</a:t>
            </a:r>
            <a:r>
              <a:rPr lang="en-GB" altLang="en-US" dirty="0"/>
              <a:t> staff. </a:t>
            </a:r>
          </a:p>
          <a:p>
            <a:pPr>
              <a:buFontTx/>
              <a:buChar char="-"/>
            </a:pPr>
            <a:endParaRPr lang="en-GB" dirty="0"/>
          </a:p>
          <a:p>
            <a:pPr>
              <a:buFontTx/>
              <a:buChar char="-"/>
            </a:pPr>
            <a:r>
              <a:rPr lang="en-GB" dirty="0"/>
              <a:t>We will hold an information evening for parents in the Spring term where we will issue a timetable, kit list and further details. </a:t>
            </a:r>
          </a:p>
        </p:txBody>
      </p:sp>
    </p:spTree>
    <p:extLst>
      <p:ext uri="{BB962C8B-B14F-4D97-AF65-F5344CB8AC3E}">
        <p14:creationId xmlns:p14="http://schemas.microsoft.com/office/powerpoint/2010/main" val="34782253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76202" y="200341"/>
            <a:ext cx="7781800" cy="1143000"/>
          </a:xfrm>
        </p:spPr>
        <p:txBody>
          <a:bodyPr>
            <a:normAutofit fontScale="90000"/>
          </a:bodyPr>
          <a:lstStyle/>
          <a:p>
            <a:r>
              <a:rPr lang="en-GB" b="1" dirty="0"/>
              <a:t>Thursday and Friday after residential </a:t>
            </a:r>
          </a:p>
        </p:txBody>
      </p:sp>
      <p:sp>
        <p:nvSpPr>
          <p:cNvPr id="6" name="Content Placeholder 5"/>
          <p:cNvSpPr>
            <a:spLocks noGrp="1"/>
          </p:cNvSpPr>
          <p:nvPr>
            <p:ph idx="1"/>
          </p:nvPr>
        </p:nvSpPr>
        <p:spPr>
          <a:xfrm>
            <a:off x="183452" y="1484784"/>
            <a:ext cx="6203032" cy="5621560"/>
          </a:xfrm>
        </p:spPr>
        <p:txBody>
          <a:bodyPr>
            <a:normAutofit/>
          </a:bodyPr>
          <a:lstStyle/>
          <a:p>
            <a:r>
              <a:rPr lang="en-GB" dirty="0"/>
              <a:t>Thursday 18</a:t>
            </a:r>
            <a:r>
              <a:rPr lang="en-GB" baseline="30000" dirty="0"/>
              <a:t>th</a:t>
            </a:r>
            <a:r>
              <a:rPr lang="en-GB" dirty="0"/>
              <a:t> June - Graffiti artist workshop and normal school lunch/packed lunch.</a:t>
            </a:r>
          </a:p>
          <a:p>
            <a:r>
              <a:rPr lang="en-GB" dirty="0"/>
              <a:t>Friday 19</a:t>
            </a:r>
            <a:r>
              <a:rPr lang="en-GB" baseline="30000" dirty="0"/>
              <a:t>th</a:t>
            </a:r>
            <a:r>
              <a:rPr lang="en-GB" dirty="0"/>
              <a:t> June - large inflatables on the playground and pizza and ice cream provided for lunch. </a:t>
            </a:r>
            <a:endParaRPr lang="en-US" dirty="0"/>
          </a:p>
          <a:p>
            <a:endParaRPr lang="en-GB" dirty="0"/>
          </a:p>
          <a:p>
            <a:pPr algn="ctr"/>
            <a:endParaRPr lang="en-GB"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080120" cy="1008112"/>
          </a:xfrm>
          <a:prstGeom prst="rect">
            <a:avLst/>
          </a:prstGeom>
          <a:noFill/>
        </p:spPr>
      </p:pic>
      <p:pic>
        <p:nvPicPr>
          <p:cNvPr id="2" name="Picture 1">
            <a:extLst>
              <a:ext uri="{FF2B5EF4-FFF2-40B4-BE49-F238E27FC236}">
                <a16:creationId xmlns:a16="http://schemas.microsoft.com/office/drawing/2014/main" id="{35A5B1B9-64C1-444C-998F-11E99B27554D}"/>
              </a:ext>
            </a:extLst>
          </p:cNvPr>
          <p:cNvPicPr>
            <a:picLocks noChangeAspect="1"/>
          </p:cNvPicPr>
          <p:nvPr/>
        </p:nvPicPr>
        <p:blipFill>
          <a:blip r:embed="rId4"/>
          <a:stretch>
            <a:fillRect/>
          </a:stretch>
        </p:blipFill>
        <p:spPr>
          <a:xfrm>
            <a:off x="6432415" y="2060848"/>
            <a:ext cx="2595017" cy="1221563"/>
          </a:xfrm>
          <a:prstGeom prst="rect">
            <a:avLst/>
          </a:prstGeom>
        </p:spPr>
      </p:pic>
      <p:pic>
        <p:nvPicPr>
          <p:cNvPr id="8" name="Picture 7">
            <a:extLst>
              <a:ext uri="{FF2B5EF4-FFF2-40B4-BE49-F238E27FC236}">
                <a16:creationId xmlns:a16="http://schemas.microsoft.com/office/drawing/2014/main" id="{B50E8BC3-7FFC-4807-82C6-F1FF92DE2AF3}"/>
              </a:ext>
            </a:extLst>
          </p:cNvPr>
          <p:cNvPicPr>
            <a:picLocks noChangeAspect="1"/>
          </p:cNvPicPr>
          <p:nvPr/>
        </p:nvPicPr>
        <p:blipFill>
          <a:blip r:embed="rId5"/>
          <a:stretch>
            <a:fillRect/>
          </a:stretch>
        </p:blipFill>
        <p:spPr>
          <a:xfrm>
            <a:off x="322295" y="4587980"/>
            <a:ext cx="6110121" cy="2069679"/>
          </a:xfrm>
          <a:prstGeom prst="rect">
            <a:avLst/>
          </a:prstGeom>
        </p:spPr>
      </p:pic>
      <p:pic>
        <p:nvPicPr>
          <p:cNvPr id="10" name="Picture 9">
            <a:extLst>
              <a:ext uri="{FF2B5EF4-FFF2-40B4-BE49-F238E27FC236}">
                <a16:creationId xmlns:a16="http://schemas.microsoft.com/office/drawing/2014/main" id="{E7891A05-AFE4-4C83-8994-00F661F93992}"/>
              </a:ext>
            </a:extLst>
          </p:cNvPr>
          <p:cNvPicPr>
            <a:picLocks noChangeAspect="1"/>
          </p:cNvPicPr>
          <p:nvPr/>
        </p:nvPicPr>
        <p:blipFill>
          <a:blip r:embed="rId6"/>
          <a:stretch>
            <a:fillRect/>
          </a:stretch>
        </p:blipFill>
        <p:spPr>
          <a:xfrm>
            <a:off x="6462985" y="3456872"/>
            <a:ext cx="2595017" cy="1685624"/>
          </a:xfrm>
          <a:prstGeom prst="rect">
            <a:avLst/>
          </a:prstGeom>
        </p:spPr>
      </p:pic>
    </p:spTree>
    <p:extLst>
      <p:ext uri="{BB962C8B-B14F-4D97-AF65-F5344CB8AC3E}">
        <p14:creationId xmlns:p14="http://schemas.microsoft.com/office/powerpoint/2010/main" val="96098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10444" y="388047"/>
            <a:ext cx="6779096" cy="979714"/>
          </a:xfrm>
        </p:spPr>
        <p:txBody>
          <a:bodyPr>
            <a:normAutofit/>
          </a:bodyPr>
          <a:lstStyle/>
          <a:p>
            <a:r>
              <a:rPr lang="en-GB" b="1" dirty="0"/>
              <a:t>Sports Day </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5">
            <a:extLst>
              <a:ext uri="{FF2B5EF4-FFF2-40B4-BE49-F238E27FC236}">
                <a16:creationId xmlns:a16="http://schemas.microsoft.com/office/drawing/2014/main" id="{50D33DCB-B989-491A-99CE-7B6C8BDB40C4}"/>
              </a:ext>
            </a:extLst>
          </p:cNvPr>
          <p:cNvSpPr txBox="1">
            <a:spLocks/>
          </p:cNvSpPr>
          <p:nvPr/>
        </p:nvSpPr>
        <p:spPr>
          <a:xfrm>
            <a:off x="803010" y="1556792"/>
            <a:ext cx="8229600" cy="312494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t>Friday 10</a:t>
            </a:r>
            <a:r>
              <a:rPr lang="en-GB" baseline="30000" dirty="0"/>
              <a:t>th</a:t>
            </a:r>
            <a:r>
              <a:rPr lang="en-GB" dirty="0"/>
              <a:t> July</a:t>
            </a:r>
          </a:p>
        </p:txBody>
      </p:sp>
      <p:pic>
        <p:nvPicPr>
          <p:cNvPr id="10" name="Picture 2" descr="How to Ace Sports Day">
            <a:extLst>
              <a:ext uri="{FF2B5EF4-FFF2-40B4-BE49-F238E27FC236}">
                <a16:creationId xmlns:a16="http://schemas.microsoft.com/office/drawing/2014/main" id="{C4E76263-01BF-48B6-B9F1-973CAF83F5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7704" y="2204864"/>
            <a:ext cx="5184576" cy="2903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248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b="1" dirty="0"/>
              <a:t>Production and Leavers’ </a:t>
            </a:r>
          </a:p>
        </p:txBody>
      </p:sp>
      <p:sp>
        <p:nvSpPr>
          <p:cNvPr id="6" name="Content Placeholder 5"/>
          <p:cNvSpPr>
            <a:spLocks noGrp="1"/>
          </p:cNvSpPr>
          <p:nvPr>
            <p:ph idx="1"/>
          </p:nvPr>
        </p:nvSpPr>
        <p:spPr>
          <a:xfrm>
            <a:off x="457200" y="1729445"/>
            <a:ext cx="8229600" cy="3499392"/>
          </a:xfrm>
        </p:spPr>
        <p:txBody>
          <a:bodyPr>
            <a:normAutofit/>
          </a:bodyPr>
          <a:lstStyle/>
          <a:p>
            <a:r>
              <a:rPr lang="en-GB" dirty="0"/>
              <a:t>Wed 8</a:t>
            </a:r>
            <a:r>
              <a:rPr lang="en-GB" baseline="30000" dirty="0"/>
              <a:t>th</a:t>
            </a:r>
            <a:r>
              <a:rPr lang="en-GB" dirty="0"/>
              <a:t> July – Year 6 show</a:t>
            </a:r>
          </a:p>
          <a:p>
            <a:r>
              <a:rPr lang="en-GB" dirty="0"/>
              <a:t>Mon 20</a:t>
            </a:r>
            <a:r>
              <a:rPr lang="en-GB" baseline="30000" dirty="0"/>
              <a:t>th</a:t>
            </a:r>
            <a:r>
              <a:rPr lang="en-GB" dirty="0"/>
              <a:t> July – Leavers’ assembly (morning).  </a:t>
            </a:r>
            <a:endParaRPr lang="en-GB" i="1" dirty="0"/>
          </a:p>
          <a:p>
            <a:r>
              <a:rPr lang="en-GB" dirty="0"/>
              <a:t>Mon 20</a:t>
            </a:r>
            <a:r>
              <a:rPr lang="en-GB" baseline="30000" dirty="0"/>
              <a:t>th </a:t>
            </a:r>
            <a:r>
              <a:rPr lang="en-GB" dirty="0"/>
              <a:t>July – Leavers’ disco </a:t>
            </a:r>
          </a:p>
          <a:p>
            <a:r>
              <a:rPr lang="en-GB" dirty="0"/>
              <a:t>Wed 22</a:t>
            </a:r>
            <a:r>
              <a:rPr lang="en-GB" baseline="30000" dirty="0"/>
              <a:t>nd</a:t>
            </a:r>
            <a:r>
              <a:rPr lang="en-GB" dirty="0"/>
              <a:t> July – last day </a:t>
            </a:r>
          </a:p>
          <a:p>
            <a:pPr algn="ctr"/>
            <a:endParaRPr lang="en-GB"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330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Transition</a:t>
            </a:r>
          </a:p>
        </p:txBody>
      </p:sp>
      <p:sp>
        <p:nvSpPr>
          <p:cNvPr id="6" name="Content Placeholder 5"/>
          <p:cNvSpPr>
            <a:spLocks noGrp="1"/>
          </p:cNvSpPr>
          <p:nvPr>
            <p:ph idx="1"/>
          </p:nvPr>
        </p:nvSpPr>
        <p:spPr>
          <a:xfrm>
            <a:off x="466873" y="1556792"/>
            <a:ext cx="8229600" cy="3629000"/>
          </a:xfrm>
        </p:spPr>
        <p:txBody>
          <a:bodyPr>
            <a:normAutofit lnSpcReduction="10000"/>
          </a:bodyPr>
          <a:lstStyle/>
          <a:p>
            <a:r>
              <a:rPr lang="en-GB" dirty="0"/>
              <a:t>We will be working closely with all secondary schools.</a:t>
            </a:r>
          </a:p>
          <a:p>
            <a:r>
              <a:rPr lang="en-GB" dirty="0"/>
              <a:t>PSHE lessons will focus on transition during the Summer term.</a:t>
            </a:r>
          </a:p>
          <a:p>
            <a:r>
              <a:rPr lang="en-GB" dirty="0"/>
              <a:t>Transition day – Provisional dates Tues 30th June/Wed 1</a:t>
            </a:r>
            <a:r>
              <a:rPr lang="en-GB" baseline="30000" dirty="0"/>
              <a:t>st</a:t>
            </a:r>
            <a:r>
              <a:rPr lang="en-GB" dirty="0"/>
              <a:t> July secondary school dependent</a:t>
            </a:r>
            <a:endParaRPr lang="en-GB" dirty="0">
              <a:solidFill>
                <a:srgbClr val="FF0000"/>
              </a:solidFill>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275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t>Inset days</a:t>
            </a:r>
          </a:p>
        </p:txBody>
      </p:sp>
      <p:sp>
        <p:nvSpPr>
          <p:cNvPr id="6" name="Content Placeholder 5"/>
          <p:cNvSpPr>
            <a:spLocks noGrp="1"/>
          </p:cNvSpPr>
          <p:nvPr>
            <p:ph idx="1"/>
          </p:nvPr>
        </p:nvSpPr>
        <p:spPr>
          <a:xfrm>
            <a:off x="611560" y="2276872"/>
            <a:ext cx="8229600" cy="3556992"/>
          </a:xfrm>
        </p:spPr>
        <p:txBody>
          <a:bodyPr>
            <a:normAutofit/>
          </a:bodyPr>
          <a:lstStyle/>
          <a:p>
            <a:r>
              <a:rPr lang="en-US" sz="3200" dirty="0"/>
              <a:t>Friday 28</a:t>
            </a:r>
            <a:r>
              <a:rPr lang="en-US" sz="3200" baseline="30000" dirty="0"/>
              <a:t>th</a:t>
            </a:r>
            <a:r>
              <a:rPr lang="en-US" sz="3200" dirty="0"/>
              <a:t> November </a:t>
            </a:r>
          </a:p>
          <a:p>
            <a:r>
              <a:rPr lang="en-US" sz="3200" dirty="0"/>
              <a:t>Monday 5</a:t>
            </a:r>
            <a:r>
              <a:rPr lang="en-US" sz="3200" baseline="30000" dirty="0"/>
              <a:t>th</a:t>
            </a:r>
            <a:r>
              <a:rPr lang="en-US" sz="3200" dirty="0"/>
              <a:t> January</a:t>
            </a:r>
          </a:p>
          <a:p>
            <a:r>
              <a:rPr lang="en-US" sz="3200" dirty="0"/>
              <a:t>Friday 13</a:t>
            </a:r>
            <a:r>
              <a:rPr lang="en-US" sz="3200" baseline="30000" dirty="0"/>
              <a:t>th</a:t>
            </a:r>
            <a:r>
              <a:rPr lang="en-US" sz="3200" dirty="0"/>
              <a:t> March</a:t>
            </a:r>
          </a:p>
          <a:p>
            <a:r>
              <a:rPr lang="en-US" sz="3200" dirty="0"/>
              <a:t>Monday 1</a:t>
            </a:r>
            <a:r>
              <a:rPr lang="en-US" sz="3200" baseline="30000" dirty="0"/>
              <a:t>st</a:t>
            </a:r>
            <a:r>
              <a:rPr lang="en-US" sz="3200" dirty="0"/>
              <a:t> June</a:t>
            </a:r>
            <a:endParaRPr lang="en-GB" dirty="0"/>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2956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66873" y="2924944"/>
            <a:ext cx="8229600" cy="2625498"/>
          </a:xfrm>
        </p:spPr>
        <p:txBody>
          <a:bodyPr/>
          <a:lstStyle/>
          <a:p>
            <a:r>
              <a:rPr lang="en-GB" dirty="0"/>
              <a:t>Thank you for your support.</a:t>
            </a:r>
          </a:p>
          <a:p>
            <a:r>
              <a:rPr lang="en-GB" dirty="0"/>
              <a:t>Well done to your wonderful children.</a:t>
            </a:r>
          </a:p>
          <a:p>
            <a:r>
              <a:rPr lang="en-GB" dirty="0"/>
              <a:t>There is a lot to look forward to!</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bwMode="auto">
          <a:xfrm>
            <a:off x="179512" y="188640"/>
            <a:ext cx="1219200" cy="1219200"/>
          </a:xfrm>
          <a:prstGeom prst="rect">
            <a:avLst/>
          </a:prstGeom>
          <a:noFill/>
        </p:spPr>
      </p:pic>
      <p:pic>
        <p:nvPicPr>
          <p:cNvPr id="1026" name="Picture 2" descr="E:\Langshott\Letterheads and Logos\langshott foo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560240"/>
            <a:ext cx="9144000" cy="12977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C2A6C62-80D7-4D19-9DCF-88D4595505FF}"/>
              </a:ext>
            </a:extLst>
          </p:cNvPr>
          <p:cNvPicPr>
            <a:picLocks noChangeAspect="1"/>
          </p:cNvPicPr>
          <p:nvPr/>
        </p:nvPicPr>
        <p:blipFill>
          <a:blip r:embed="rId5"/>
          <a:stretch>
            <a:fillRect/>
          </a:stretch>
        </p:blipFill>
        <p:spPr>
          <a:xfrm>
            <a:off x="2555776" y="295691"/>
            <a:ext cx="3708529" cy="1950302"/>
          </a:xfrm>
          <a:prstGeom prst="rect">
            <a:avLst/>
          </a:prstGeom>
        </p:spPr>
      </p:pic>
    </p:spTree>
    <p:extLst>
      <p:ext uri="{BB962C8B-B14F-4D97-AF65-F5344CB8AC3E}">
        <p14:creationId xmlns:p14="http://schemas.microsoft.com/office/powerpoint/2010/main" val="238857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2010</TotalTime>
  <Words>1563</Words>
  <Application>Microsoft Office PowerPoint</Application>
  <PresentationFormat>On-screen Show (4:3)</PresentationFormat>
  <Paragraphs>182</Paragraphs>
  <Slides>26</Slides>
  <Notes>26</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Symbol</vt:lpstr>
      <vt:lpstr>Times New Roman</vt:lpstr>
      <vt:lpstr>Wingdings</vt:lpstr>
      <vt:lpstr>Office Theme</vt:lpstr>
      <vt:lpstr>Welcome </vt:lpstr>
      <vt:lpstr>Aims</vt:lpstr>
      <vt:lpstr>Year 6 staff </vt:lpstr>
      <vt:lpstr>PowerPoint Presentation</vt:lpstr>
      <vt:lpstr>PowerPoint Presentation</vt:lpstr>
      <vt:lpstr>PowerPoint Presentation</vt:lpstr>
      <vt:lpstr>Reading </vt:lpstr>
      <vt:lpstr>End of year expectations – Reading:</vt:lpstr>
      <vt:lpstr>Reading </vt:lpstr>
      <vt:lpstr>Writing </vt:lpstr>
      <vt:lpstr>End of year expectations – Writing:</vt:lpstr>
      <vt:lpstr>Writing </vt:lpstr>
      <vt:lpstr>Maths </vt:lpstr>
      <vt:lpstr>End of year expectations – Maths:</vt:lpstr>
      <vt:lpstr>Curriculum highlights </vt:lpstr>
      <vt:lpstr>Christingle concert </vt:lpstr>
      <vt:lpstr>Pantomime </vt:lpstr>
      <vt:lpstr>WWII Day </vt:lpstr>
      <vt:lpstr>SATs – w/c 11th May 2026</vt:lpstr>
      <vt:lpstr>Bowles Residential  15th – 17th June 2026 </vt:lpstr>
      <vt:lpstr>Thursday and Friday after residential </vt:lpstr>
      <vt:lpstr>Sports Day </vt:lpstr>
      <vt:lpstr>Production and Leavers’ </vt:lpstr>
      <vt:lpstr>Transition</vt:lpstr>
      <vt:lpstr>Inset days</vt:lpstr>
      <vt:lpstr>PowerPoint Presentation</vt:lpstr>
    </vt:vector>
  </TitlesOfParts>
  <Company>Furzefield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Hello Key Stage 2</dc:title>
  <dc:creator>Nina Booker</dc:creator>
  <cp:lastModifiedBy>Amy Shevel</cp:lastModifiedBy>
  <cp:revision>281</cp:revision>
  <cp:lastPrinted>2018-02-21T17:57:17Z</cp:lastPrinted>
  <dcterms:created xsi:type="dcterms:W3CDTF">2016-09-10T12:54:39Z</dcterms:created>
  <dcterms:modified xsi:type="dcterms:W3CDTF">2025-10-14T07:05:46Z</dcterms:modified>
</cp:coreProperties>
</file>