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E3D0"/>
    <a:srgbClr val="71AD47"/>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652" autoAdjust="0"/>
    <p:restoredTop sz="94660"/>
  </p:normalViewPr>
  <p:slideViewPr>
    <p:cSldViewPr snapToGrid="0">
      <p:cViewPr>
        <p:scale>
          <a:sx n="75" d="100"/>
          <a:sy n="75" d="100"/>
        </p:scale>
        <p:origin x="157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17/09/2024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17/09/2024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17/09/2024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17/09/2024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18" Type="http://schemas.openxmlformats.org/officeDocument/2006/relationships/image" Target="../media/image20.png"/><Relationship Id="rId3" Type="http://schemas.openxmlformats.org/officeDocument/2006/relationships/image" Target="../media/image5.png"/><Relationship Id="rId21" Type="http://schemas.openxmlformats.org/officeDocument/2006/relationships/image" Target="../media/image23.png"/><Relationship Id="rId7" Type="http://schemas.openxmlformats.org/officeDocument/2006/relationships/image" Target="../media/image9.png"/><Relationship Id="rId12" Type="http://schemas.openxmlformats.org/officeDocument/2006/relationships/image" Target="../media/image14.png"/><Relationship Id="rId17" Type="http://schemas.openxmlformats.org/officeDocument/2006/relationships/image" Target="../media/image19.png"/><Relationship Id="rId25" Type="http://schemas.microsoft.com/office/2007/relationships/hdphoto" Target="../media/hdphoto1.wdp"/><Relationship Id="rId2" Type="http://schemas.openxmlformats.org/officeDocument/2006/relationships/image" Target="../media/image4.png"/><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24" Type="http://schemas.openxmlformats.org/officeDocument/2006/relationships/image" Target="../media/image1.png"/><Relationship Id="rId5" Type="http://schemas.openxmlformats.org/officeDocument/2006/relationships/image" Target="../media/image7.png"/><Relationship Id="rId15" Type="http://schemas.openxmlformats.org/officeDocument/2006/relationships/image" Target="../media/image17.png"/><Relationship Id="rId23" Type="http://schemas.openxmlformats.org/officeDocument/2006/relationships/image" Target="../media/image25.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 Id="rId22"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34269500"/>
              </p:ext>
            </p:extLst>
          </p:nvPr>
        </p:nvGraphicFramePr>
        <p:xfrm>
          <a:off x="6238354" y="625935"/>
          <a:ext cx="4453459" cy="6753248"/>
        </p:xfrm>
        <a:graphic>
          <a:graphicData uri="http://schemas.openxmlformats.org/drawingml/2006/table">
            <a:tbl>
              <a:tblPr firstRow="1" bandRow="1">
                <a:tableStyleId>{93296810-A885-4BE3-A3E7-6D5BEEA58F35}</a:tableStyleId>
              </a:tblPr>
              <a:tblGrid>
                <a:gridCol w="979834">
                  <a:extLst>
                    <a:ext uri="{9D8B030D-6E8A-4147-A177-3AD203B41FA5}">
                      <a16:colId xmlns:a16="http://schemas.microsoft.com/office/drawing/2014/main" val="1630223619"/>
                    </a:ext>
                  </a:extLst>
                </a:gridCol>
                <a:gridCol w="3473625">
                  <a:extLst>
                    <a:ext uri="{9D8B030D-6E8A-4147-A177-3AD203B41FA5}">
                      <a16:colId xmlns:a16="http://schemas.microsoft.com/office/drawing/2014/main" val="2889531015"/>
                    </a:ext>
                  </a:extLst>
                </a:gridCol>
              </a:tblGrid>
              <a:tr h="269063">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386493">
                <a:tc>
                  <a:txBody>
                    <a:bodyPr/>
                    <a:lstStyle/>
                    <a:p>
                      <a:r>
                        <a:rPr lang="en-GB" sz="1200" b="0" dirty="0" smtClean="0">
                          <a:solidFill>
                            <a:schemeClr val="tx1"/>
                          </a:solidFill>
                        </a:rPr>
                        <a:t>17</a:t>
                      </a:r>
                      <a:r>
                        <a:rPr lang="en-GB" sz="1200" b="0" baseline="30000" dirty="0" smtClean="0">
                          <a:solidFill>
                            <a:schemeClr val="tx1"/>
                          </a:solidFill>
                        </a:rPr>
                        <a:t>th</a:t>
                      </a:r>
                      <a:r>
                        <a:rPr lang="en-GB" sz="1200" b="0" dirty="0" smtClean="0">
                          <a:solidFill>
                            <a:schemeClr val="tx1"/>
                          </a:solidFill>
                        </a:rPr>
                        <a:t> century</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From the year 1601 to 1700.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16931564"/>
                  </a:ext>
                </a:extLst>
              </a:tr>
              <a:tr h="448439">
                <a:tc>
                  <a:txBody>
                    <a:bodyPr/>
                    <a:lstStyle/>
                    <a:p>
                      <a:r>
                        <a:rPr lang="en-GB" sz="1200" b="0" dirty="0" smtClean="0">
                          <a:solidFill>
                            <a:schemeClr val="tx1"/>
                          </a:solidFill>
                        </a:rPr>
                        <a:t>ash</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b="0" i="1" dirty="0" smtClean="0">
                          <a:solidFill>
                            <a:schemeClr val="tx1"/>
                          </a:solidFill>
                        </a:rPr>
                        <a:t>noun</a:t>
                      </a:r>
                      <a:r>
                        <a:rPr lang="en-GB" sz="1200" b="0" dirty="0" smtClean="0">
                          <a:solidFill>
                            <a:schemeClr val="tx1"/>
                          </a:solidFill>
                        </a:rPr>
                        <a:t>. The soft grey powder that is left after something has been burned. </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87290725"/>
                  </a:ext>
                </a:extLst>
              </a:tr>
              <a:tr h="448439">
                <a:tc>
                  <a:txBody>
                    <a:bodyPr/>
                    <a:lstStyle/>
                    <a:p>
                      <a:r>
                        <a:rPr lang="en-GB" sz="1200" b="0" dirty="0" smtClean="0">
                          <a:solidFill>
                            <a:schemeClr val="tx1"/>
                          </a:solidFill>
                        </a:rPr>
                        <a:t>diary</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A daily record of a person's experiences and thoughts.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26343761"/>
                  </a:ext>
                </a:extLst>
              </a:tr>
              <a:tr h="214392">
                <a:tc>
                  <a:txBody>
                    <a:bodyPr/>
                    <a:lstStyle/>
                    <a:p>
                      <a:r>
                        <a:rPr lang="en-GB" sz="1200" b="0" dirty="0" smtClean="0">
                          <a:solidFill>
                            <a:schemeClr val="tx1"/>
                          </a:solidFill>
                        </a:rPr>
                        <a:t>eyewitness</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An eyewitness is a person who has seen something happen in real life and so can describe it.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82437740"/>
                  </a:ext>
                </a:extLst>
              </a:tr>
              <a:tr h="448439">
                <a:tc>
                  <a:txBody>
                    <a:bodyPr/>
                    <a:lstStyle/>
                    <a:p>
                      <a:r>
                        <a:rPr lang="en-GB" sz="1200" b="0" dirty="0" smtClean="0">
                          <a:solidFill>
                            <a:schemeClr val="tx1"/>
                          </a:solidFill>
                        </a:rPr>
                        <a:t>flames</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a:t>
                      </a:r>
                      <a:r>
                        <a:rPr lang="en-GB" sz="1200" b="0" kern="1200" dirty="0" smtClean="0">
                          <a:solidFill>
                            <a:schemeClr val="tx1"/>
                          </a:solidFill>
                          <a:latin typeface="+mn-lt"/>
                          <a:ea typeface="+mn-ea"/>
                          <a:cs typeface="+mn-cs"/>
                        </a:rPr>
                        <a:t>A</a:t>
                      </a:r>
                      <a:r>
                        <a:rPr lang="en-GB" sz="1200" b="0" kern="1200" baseline="0" dirty="0" smtClean="0">
                          <a:solidFill>
                            <a:schemeClr val="tx1"/>
                          </a:solidFill>
                          <a:latin typeface="+mn-lt"/>
                          <a:ea typeface="+mn-ea"/>
                          <a:cs typeface="+mn-cs"/>
                        </a:rPr>
                        <a:t> </a:t>
                      </a:r>
                      <a:r>
                        <a:rPr lang="en-GB" sz="1200" b="0" kern="1200" dirty="0" smtClean="0">
                          <a:solidFill>
                            <a:schemeClr val="tx1"/>
                          </a:solidFill>
                          <a:latin typeface="+mn-lt"/>
                          <a:ea typeface="+mn-ea"/>
                          <a:cs typeface="+mn-cs"/>
                        </a:rPr>
                        <a:t>part of a fire that rises up into the air when something burns. </a:t>
                      </a:r>
                      <a:endParaRPr lang="en-GB" sz="1200" b="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6915439"/>
                  </a:ext>
                </a:extLst>
              </a:tr>
              <a:tr h="448439">
                <a:tc>
                  <a:txBody>
                    <a:bodyPr/>
                    <a:lstStyle/>
                    <a:p>
                      <a:r>
                        <a:rPr lang="en-GB" sz="1200" b="0" dirty="0" smtClean="0">
                          <a:solidFill>
                            <a:schemeClr val="tx1"/>
                          </a:solidFill>
                        </a:rPr>
                        <a:t>flammable</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kern="1200" dirty="0" smtClean="0">
                          <a:solidFill>
                            <a:schemeClr val="tx1"/>
                          </a:solidFill>
                          <a:latin typeface="+mn-lt"/>
                          <a:ea typeface="+mn-ea"/>
                          <a:cs typeface="+mn-cs"/>
                        </a:rPr>
                        <a:t>Adj</a:t>
                      </a:r>
                      <a:r>
                        <a:rPr lang="en-GB" sz="1200" b="0" kern="1200" dirty="0" smtClean="0">
                          <a:solidFill>
                            <a:schemeClr val="tx1"/>
                          </a:solidFill>
                          <a:latin typeface="+mn-lt"/>
                          <a:ea typeface="+mn-ea"/>
                          <a:cs typeface="+mn-cs"/>
                        </a:rPr>
                        <a:t>. Capable of being easily set on fire and of burning </a:t>
                      </a:r>
                      <a:r>
                        <a:rPr lang="en-GB" sz="1200" b="0" kern="1200" dirty="0" smtClean="0">
                          <a:solidFill>
                            <a:schemeClr val="tx1"/>
                          </a:solidFill>
                          <a:latin typeface="+mn-lt"/>
                          <a:ea typeface="+mn-ea"/>
                          <a:cs typeface="+mn-cs"/>
                        </a:rPr>
                        <a:t>rapidly.</a:t>
                      </a:r>
                      <a:endParaRPr lang="en-GB" sz="1200" b="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25145996"/>
                  </a:ext>
                </a:extLst>
              </a:tr>
              <a:tr h="0">
                <a:tc>
                  <a:txBody>
                    <a:bodyPr/>
                    <a:lstStyle/>
                    <a:p>
                      <a:r>
                        <a:rPr lang="en-GB" sz="1200" b="0" dirty="0" smtClean="0">
                          <a:solidFill>
                            <a:schemeClr val="tx1"/>
                          </a:solidFill>
                        </a:rPr>
                        <a:t>leather bucket</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a:t>
                      </a:r>
                      <a:r>
                        <a:rPr lang="en-GB" sz="1200" b="0" kern="1200" dirty="0" smtClean="0">
                          <a:solidFill>
                            <a:schemeClr val="tx1"/>
                          </a:solidFill>
                          <a:latin typeface="+mn-lt"/>
                          <a:ea typeface="+mn-ea"/>
                          <a:cs typeface="+mn-cs"/>
                        </a:rPr>
                        <a:t>Leather buckets were traditionally used as fire extinguishers back in the 17th century and earlier.</a:t>
                      </a:r>
                      <a:endParaRPr lang="en-GB" sz="1200" b="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36240738"/>
                  </a:ext>
                </a:extLst>
              </a:tr>
              <a:tr h="627814">
                <a:tc>
                  <a:txBody>
                    <a:bodyPr/>
                    <a:lstStyle/>
                    <a:p>
                      <a:r>
                        <a:rPr lang="en-GB" sz="1200" b="0" dirty="0" smtClean="0">
                          <a:solidFill>
                            <a:schemeClr val="tx1"/>
                          </a:solidFill>
                        </a:rPr>
                        <a:t>monument </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a:t>
                      </a:r>
                      <a:r>
                        <a:rPr lang="en-GB" sz="1200" b="0" kern="1200" dirty="0" smtClean="0">
                          <a:solidFill>
                            <a:schemeClr val="tx1"/>
                          </a:solidFill>
                          <a:latin typeface="+mn-lt"/>
                          <a:ea typeface="+mn-ea"/>
                          <a:cs typeface="+mn-cs"/>
                        </a:rPr>
                        <a:t>A monument is a statue, building, or something else made to remember a person or important event.</a:t>
                      </a:r>
                      <a:endParaRPr lang="en-GB" sz="1200" b="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81612636"/>
                  </a:ext>
                </a:extLst>
              </a:tr>
              <a:tr h="269063">
                <a:tc>
                  <a:txBody>
                    <a:bodyPr/>
                    <a:lstStyle/>
                    <a:p>
                      <a:r>
                        <a:rPr lang="en-GB" sz="1200" b="0" dirty="0" smtClean="0">
                          <a:solidFill>
                            <a:schemeClr val="tx1"/>
                          </a:solidFill>
                        </a:rPr>
                        <a:t>rebuild</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kern="1200" dirty="0" smtClean="0">
                          <a:solidFill>
                            <a:schemeClr val="tx1"/>
                          </a:solidFill>
                          <a:latin typeface="+mn-lt"/>
                          <a:ea typeface="+mn-ea"/>
                          <a:cs typeface="+mn-cs"/>
                        </a:rPr>
                        <a:t>verb</a:t>
                      </a:r>
                      <a:r>
                        <a:rPr lang="en-GB" sz="1200" b="0" i="1" kern="1200" baseline="0" dirty="0" smtClean="0">
                          <a:solidFill>
                            <a:schemeClr val="tx1"/>
                          </a:solidFill>
                          <a:latin typeface="+mn-lt"/>
                          <a:ea typeface="+mn-ea"/>
                          <a:cs typeface="+mn-cs"/>
                        </a:rPr>
                        <a:t>. </a:t>
                      </a:r>
                      <a:r>
                        <a:rPr lang="en-GB" sz="1200" b="0" kern="1200" dirty="0" smtClean="0">
                          <a:solidFill>
                            <a:schemeClr val="tx1"/>
                          </a:solidFill>
                          <a:latin typeface="+mn-lt"/>
                          <a:ea typeface="+mn-ea"/>
                          <a:cs typeface="+mn-cs"/>
                        </a:rPr>
                        <a:t>to build again</a:t>
                      </a:r>
                      <a:r>
                        <a:rPr lang="en-GB" sz="1200" b="0" kern="1200" baseline="0" dirty="0" smtClean="0">
                          <a:solidFill>
                            <a:schemeClr val="tx1"/>
                          </a:solidFill>
                          <a:latin typeface="+mn-lt"/>
                          <a:ea typeface="+mn-ea"/>
                          <a:cs typeface="+mn-cs"/>
                        </a:rPr>
                        <a:t> or repair.</a:t>
                      </a:r>
                      <a:endParaRPr lang="en-GB" sz="1200" b="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33761029"/>
                  </a:ext>
                </a:extLst>
              </a:tr>
              <a:tr h="448439">
                <a:tc>
                  <a:txBody>
                    <a:bodyPr/>
                    <a:lstStyle/>
                    <a:p>
                      <a:r>
                        <a:rPr lang="en-GB" sz="1200" b="0" dirty="0" smtClean="0">
                          <a:solidFill>
                            <a:schemeClr val="tx1"/>
                          </a:solidFill>
                        </a:rPr>
                        <a:t>River Thames</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a:t>
                      </a:r>
                      <a:r>
                        <a:rPr lang="en-GB" sz="1200" b="0" kern="1200" dirty="0" smtClean="0">
                          <a:solidFill>
                            <a:schemeClr val="tx1"/>
                          </a:solidFill>
                          <a:latin typeface="+mn-lt"/>
                          <a:ea typeface="+mn-ea"/>
                          <a:cs typeface="+mn-cs"/>
                        </a:rPr>
                        <a:t>A river that flows through southern England including London.</a:t>
                      </a:r>
                      <a:endParaRPr lang="en-GB" sz="1200" b="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23461244"/>
                  </a:ext>
                </a:extLst>
              </a:tr>
              <a:tr h="448439">
                <a:tc>
                  <a:txBody>
                    <a:bodyPr/>
                    <a:lstStyle/>
                    <a:p>
                      <a:r>
                        <a:rPr lang="en-GB" sz="1200" b="0" dirty="0" smtClean="0">
                          <a:solidFill>
                            <a:schemeClr val="tx1"/>
                          </a:solidFill>
                        </a:rPr>
                        <a:t>St Pauls Cathedral</a:t>
                      </a:r>
                      <a:endParaRPr lang="en-GB" sz="1200" b="0" dirty="0">
                        <a:solidFill>
                          <a:schemeClr val="tx1"/>
                        </a:solidFill>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a:t>
                      </a:r>
                      <a:r>
                        <a:rPr lang="en-GB" sz="1200" b="0" kern="1200" dirty="0" smtClean="0">
                          <a:solidFill>
                            <a:schemeClr val="tx1"/>
                          </a:solidFill>
                          <a:latin typeface="+mn-lt"/>
                          <a:ea typeface="+mn-ea"/>
                          <a:cs typeface="+mn-cs"/>
                        </a:rPr>
                        <a:t>A church that was rebuilt by Christopher Wren after the great Fire of 1666.</a:t>
                      </a:r>
                      <a:endParaRPr lang="en-GB" sz="1200" b="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75067240"/>
                  </a:ext>
                </a:extLst>
              </a:tr>
              <a:tr h="44843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kern="1200" dirty="0" smtClean="0">
                          <a:solidFill>
                            <a:schemeClr val="tx1"/>
                          </a:solidFill>
                          <a:effectLst/>
                          <a:latin typeface="+mn-lt"/>
                          <a:ea typeface="+mn-ea"/>
                          <a:cs typeface="+mn-cs"/>
                        </a:rPr>
                        <a:t>thatched roof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a:t>
                      </a:r>
                      <a:r>
                        <a:rPr lang="en-GB" sz="1200" b="0" kern="1200" dirty="0" smtClean="0">
                          <a:solidFill>
                            <a:schemeClr val="tx1"/>
                          </a:solidFill>
                          <a:latin typeface="+mn-lt"/>
                          <a:ea typeface="+mn-ea"/>
                          <a:cs typeface="+mn-cs"/>
                        </a:rPr>
                        <a:t>A</a:t>
                      </a:r>
                      <a:r>
                        <a:rPr lang="en-GB" sz="1200" b="0" kern="1200" baseline="0" dirty="0" smtClean="0">
                          <a:solidFill>
                            <a:schemeClr val="tx1"/>
                          </a:solidFill>
                          <a:latin typeface="+mn-lt"/>
                          <a:ea typeface="+mn-ea"/>
                          <a:cs typeface="+mn-cs"/>
                        </a:rPr>
                        <a:t> </a:t>
                      </a:r>
                      <a:r>
                        <a:rPr lang="en-GB" sz="1200" b="0" kern="1200" dirty="0" smtClean="0">
                          <a:solidFill>
                            <a:schemeClr val="tx1"/>
                          </a:solidFill>
                          <a:latin typeface="+mn-lt"/>
                          <a:ea typeface="+mn-ea"/>
                          <a:cs typeface="+mn-cs"/>
                        </a:rPr>
                        <a:t>house roof made with a plant material, such as straw.</a:t>
                      </a:r>
                      <a:endParaRPr lang="en-GB" sz="1200" b="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16761841"/>
                  </a:ext>
                </a:extLst>
              </a:tr>
              <a:tr h="44843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kern="1200" dirty="0" smtClean="0">
                          <a:solidFill>
                            <a:schemeClr val="tx1"/>
                          </a:solidFill>
                          <a:effectLst/>
                          <a:latin typeface="+mn-lt"/>
                          <a:ea typeface="+mn-ea"/>
                          <a:cs typeface="+mn-cs"/>
                        </a:rPr>
                        <a:t>The Tower of London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a:t>
                      </a:r>
                      <a:r>
                        <a:rPr lang="en-GB" sz="1200" b="0" kern="1200" dirty="0" smtClean="0">
                          <a:solidFill>
                            <a:schemeClr val="tx1"/>
                          </a:solidFill>
                          <a:latin typeface="+mn-lt"/>
                          <a:ea typeface="+mn-ea"/>
                          <a:cs typeface="+mn-cs"/>
                        </a:rPr>
                        <a:t>A historic castle on the north bank of the River Thames.</a:t>
                      </a:r>
                      <a:endParaRPr lang="en-GB" sz="1200" b="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3518496"/>
                  </a:ext>
                </a:extLst>
              </a:tr>
              <a:tr h="60603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0" kern="1200" dirty="0" smtClean="0">
                          <a:solidFill>
                            <a:schemeClr val="tx1"/>
                          </a:solidFill>
                          <a:effectLst/>
                          <a:latin typeface="+mn-lt"/>
                          <a:ea typeface="+mn-ea"/>
                          <a:cs typeface="+mn-cs"/>
                        </a:rPr>
                        <a:t>wooden beams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0" i="1" dirty="0" smtClean="0">
                          <a:solidFill>
                            <a:schemeClr val="tx1"/>
                          </a:solidFill>
                        </a:rPr>
                        <a:t>noun</a:t>
                      </a:r>
                      <a:r>
                        <a:rPr lang="en-GB" sz="1200" b="0" dirty="0" smtClean="0">
                          <a:solidFill>
                            <a:schemeClr val="tx1"/>
                          </a:solidFill>
                        </a:rPr>
                        <a:t>. </a:t>
                      </a:r>
                      <a:r>
                        <a:rPr lang="en-GB" sz="1200" b="0" kern="1200" dirty="0" smtClean="0">
                          <a:solidFill>
                            <a:schemeClr val="tx1"/>
                          </a:solidFill>
                          <a:latin typeface="+mn-lt"/>
                          <a:ea typeface="+mn-ea"/>
                          <a:cs typeface="+mn-cs"/>
                        </a:rPr>
                        <a:t>beams are large pieces of wood that are able to bear heavy loads.</a:t>
                      </a:r>
                      <a:endParaRPr lang="en-GB" sz="1200" b="0" kern="1200" dirty="0">
                        <a:solidFill>
                          <a:schemeClr val="tx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0554456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81903654"/>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2 – The Great Fire of London</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5" name="Table 4">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2822751268"/>
              </p:ext>
            </p:extLst>
          </p:nvPr>
        </p:nvGraphicFramePr>
        <p:xfrm>
          <a:off x="5669" y="625935"/>
          <a:ext cx="6186788" cy="2756314"/>
        </p:xfrm>
        <a:graphic>
          <a:graphicData uri="http://schemas.openxmlformats.org/drawingml/2006/table">
            <a:tbl>
              <a:tblPr firstRow="1" bandRow="1">
                <a:tableStyleId>{93296810-A885-4BE3-A3E7-6D5BEEA58F35}</a:tableStyleId>
              </a:tblPr>
              <a:tblGrid>
                <a:gridCol w="6186788">
                  <a:extLst>
                    <a:ext uri="{9D8B030D-6E8A-4147-A177-3AD203B41FA5}">
                      <a16:colId xmlns:a16="http://schemas.microsoft.com/office/drawing/2014/main" val="489748474"/>
                    </a:ext>
                  </a:extLst>
                </a:gridCol>
              </a:tblGrid>
              <a:tr h="287434">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Timeline:</a:t>
                      </a:r>
                      <a:endParaRPr lang="en-GB" sz="1200" dirty="0"/>
                    </a:p>
                  </a:txBody>
                  <a:tcPr/>
                </a:tc>
                <a:extLst>
                  <a:ext uri="{0D108BD9-81ED-4DB2-BD59-A6C34878D82A}">
                    <a16:rowId xmlns:a16="http://schemas.microsoft.com/office/drawing/2014/main" val="1676012475"/>
                  </a:ext>
                </a:extLst>
              </a:tr>
              <a:tr h="1801256">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The Great Fire of London started on Sunday 2nd September 1666 and ended on Thursday 6th September 1666.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txBody>
                  <a:tcPr/>
                </a:tc>
                <a:extLst>
                  <a:ext uri="{0D108BD9-81ED-4DB2-BD59-A6C34878D82A}">
                    <a16:rowId xmlns:a16="http://schemas.microsoft.com/office/drawing/2014/main" val="160365821"/>
                  </a:ext>
                </a:extLst>
              </a:tr>
            </a:tbl>
          </a:graphicData>
        </a:graphic>
      </p:graphicFrame>
      <p:graphicFrame>
        <p:nvGraphicFramePr>
          <p:cNvPr id="16" name="Table 15">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3145192285"/>
              </p:ext>
            </p:extLst>
          </p:nvPr>
        </p:nvGraphicFramePr>
        <p:xfrm>
          <a:off x="3941" y="3012440"/>
          <a:ext cx="6188516" cy="4572000"/>
        </p:xfrm>
        <a:graphic>
          <a:graphicData uri="http://schemas.openxmlformats.org/drawingml/2006/table">
            <a:tbl>
              <a:tblPr firstRow="1" bandRow="1">
                <a:tableStyleId>{93296810-A885-4BE3-A3E7-6D5BEEA58F35}</a:tableStyleId>
              </a:tblPr>
              <a:tblGrid>
                <a:gridCol w="6188516">
                  <a:extLst>
                    <a:ext uri="{9D8B030D-6E8A-4147-A177-3AD203B41FA5}">
                      <a16:colId xmlns:a16="http://schemas.microsoft.com/office/drawing/2014/main" val="489748474"/>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How the fire spread:</a:t>
                      </a:r>
                      <a:endParaRPr lang="en-GB" sz="1200" dirty="0"/>
                    </a:p>
                  </a:txBody>
                  <a:tcPr/>
                </a:tc>
                <a:extLst>
                  <a:ext uri="{0D108BD9-81ED-4DB2-BD59-A6C34878D82A}">
                    <a16:rowId xmlns:a16="http://schemas.microsoft.com/office/drawing/2014/main" val="1676012475"/>
                  </a:ext>
                </a:extLst>
              </a:tr>
              <a:tr h="1719076">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rgbClr val="333333"/>
                          </a:solidFill>
                        </a:rPr>
                        <a:t>The Great Fire of London started on Sunday 2</a:t>
                      </a:r>
                      <a:r>
                        <a:rPr lang="en-GB" sz="1200" baseline="30000" dirty="0" smtClean="0">
                          <a:solidFill>
                            <a:srgbClr val="333333"/>
                          </a:solidFill>
                        </a:rPr>
                        <a:t>nd</a:t>
                      </a:r>
                      <a:r>
                        <a:rPr lang="en-GB" sz="1200" dirty="0" smtClean="0">
                          <a:solidFill>
                            <a:srgbClr val="333333"/>
                          </a:solidFill>
                        </a:rPr>
                        <a:t> September 1666 in a baker’s shop on Pudding Lane. The baker was called Thomas </a:t>
                      </a:r>
                      <a:r>
                        <a:rPr lang="en-GB" sz="1200" dirty="0" err="1" smtClean="0">
                          <a:solidFill>
                            <a:srgbClr val="333333"/>
                          </a:solidFill>
                        </a:rPr>
                        <a:t>Farriner</a:t>
                      </a:r>
                      <a:r>
                        <a:rPr lang="en-GB" sz="1200" dirty="0" smtClean="0">
                          <a:solidFill>
                            <a:srgbClr val="333333"/>
                          </a:solidFill>
                        </a:rPr>
                        <a:t>.</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smtClean="0"/>
                    </a:p>
                  </a:txBody>
                  <a:tcPr/>
                </a:tc>
                <a:extLst>
                  <a:ext uri="{0D108BD9-81ED-4DB2-BD59-A6C34878D82A}">
                    <a16:rowId xmlns:a16="http://schemas.microsoft.com/office/drawing/2014/main" val="160365821"/>
                  </a:ext>
                </a:extLst>
              </a:tr>
            </a:tbl>
          </a:graphicData>
        </a:graphic>
      </p:graphicFrame>
      <p:pic>
        <p:nvPicPr>
          <p:cNvPr id="6" name="Picture 5"/>
          <p:cNvPicPr>
            <a:picLocks noChangeAspect="1"/>
          </p:cNvPicPr>
          <p:nvPr/>
        </p:nvPicPr>
        <p:blipFill>
          <a:blip r:embed="rId4"/>
          <a:stretch>
            <a:fillRect/>
          </a:stretch>
        </p:blipFill>
        <p:spPr>
          <a:xfrm>
            <a:off x="192369" y="1404623"/>
            <a:ext cx="6000088" cy="1564633"/>
          </a:xfrm>
          <a:prstGeom prst="rect">
            <a:avLst/>
          </a:prstGeom>
        </p:spPr>
      </p:pic>
      <p:pic>
        <p:nvPicPr>
          <p:cNvPr id="8" name="Picture 7"/>
          <p:cNvPicPr>
            <a:picLocks noChangeAspect="1"/>
          </p:cNvPicPr>
          <p:nvPr/>
        </p:nvPicPr>
        <p:blipFill>
          <a:blip r:embed="rId5"/>
          <a:stretch>
            <a:fillRect/>
          </a:stretch>
        </p:blipFill>
        <p:spPr>
          <a:xfrm>
            <a:off x="455205" y="3757553"/>
            <a:ext cx="5596449" cy="3842647"/>
          </a:xfrm>
          <a:prstGeom prst="rect">
            <a:avLst/>
          </a:prstGeom>
        </p:spPr>
      </p:pic>
    </p:spTree>
    <p:extLst>
      <p:ext uri="{BB962C8B-B14F-4D97-AF65-F5344CB8AC3E}">
        <p14:creationId xmlns:p14="http://schemas.microsoft.com/office/powerpoint/2010/main" val="2912955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228109034"/>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2 – The Great Fire of London</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14" name="Table 13">
            <a:extLst>
              <a:ext uri="{FF2B5EF4-FFF2-40B4-BE49-F238E27FC236}">
                <a16:creationId xmlns:a16="http://schemas.microsoft.com/office/drawing/2014/main" id="{A028D18D-F1C5-ED7C-E21F-122FE63DF4AE}"/>
              </a:ext>
            </a:extLst>
          </p:cNvPr>
          <p:cNvGraphicFramePr>
            <a:graphicFrameLocks noGrp="1"/>
          </p:cNvGraphicFramePr>
          <p:nvPr>
            <p:extLst>
              <p:ext uri="{D42A27DB-BD31-4B8C-83A1-F6EECF244321}">
                <p14:modId xmlns:p14="http://schemas.microsoft.com/office/powerpoint/2010/main" val="4051250265"/>
              </p:ext>
            </p:extLst>
          </p:nvPr>
        </p:nvGraphicFramePr>
        <p:xfrm>
          <a:off x="5278387" y="4469972"/>
          <a:ext cx="2728481" cy="3018641"/>
        </p:xfrm>
        <a:graphic>
          <a:graphicData uri="http://schemas.openxmlformats.org/drawingml/2006/table">
            <a:tbl>
              <a:tblPr firstRow="1" bandRow="1">
                <a:tableStyleId>{93296810-A885-4BE3-A3E7-6D5BEEA58F35}</a:tableStyleId>
              </a:tblPr>
              <a:tblGrid>
                <a:gridCol w="2728481">
                  <a:extLst>
                    <a:ext uri="{9D8B030D-6E8A-4147-A177-3AD203B41FA5}">
                      <a16:colId xmlns:a16="http://schemas.microsoft.com/office/drawing/2014/main" val="489748474"/>
                    </a:ext>
                  </a:extLst>
                </a:gridCol>
              </a:tblGrid>
              <a:tr h="281027">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Samuel</a:t>
                      </a:r>
                      <a:r>
                        <a:rPr lang="en-GB" sz="1200" baseline="0" dirty="0" smtClean="0"/>
                        <a:t> Pepys</a:t>
                      </a:r>
                      <a:endParaRPr lang="en-GB" sz="1200" dirty="0"/>
                    </a:p>
                  </a:txBody>
                  <a:tcPr/>
                </a:tc>
                <a:extLst>
                  <a:ext uri="{0D108BD9-81ED-4DB2-BD59-A6C34878D82A}">
                    <a16:rowId xmlns:a16="http://schemas.microsoft.com/office/drawing/2014/main" val="1676012475"/>
                  </a:ext>
                </a:extLst>
              </a:tr>
              <a:tr h="2737614">
                <a:tc>
                  <a:txBody>
                    <a:bodyPr/>
                    <a:lstStyle/>
                    <a:p>
                      <a:pPr lvl="2">
                        <a:spcAft>
                          <a:spcPts val="1200"/>
                        </a:spcAft>
                        <a:defRPr/>
                      </a:pPr>
                      <a:r>
                        <a:rPr lang="en-GB" sz="1200" dirty="0" smtClean="0">
                          <a:solidFill>
                            <a:schemeClr val="tx1"/>
                          </a:solidFill>
                          <a:cs typeface="Arial" charset="0"/>
                        </a:rPr>
                        <a:t>A man called Samuel Pepys kept a </a:t>
                      </a:r>
                      <a:r>
                        <a:rPr lang="en-GB" sz="1200" b="0" dirty="0" smtClean="0">
                          <a:solidFill>
                            <a:schemeClr val="tx1"/>
                          </a:solidFill>
                          <a:cs typeface="Arial" charset="0"/>
                        </a:rPr>
                        <a:t>diary</a:t>
                      </a:r>
                      <a:r>
                        <a:rPr lang="en-GB" sz="1200" dirty="0" smtClean="0">
                          <a:solidFill>
                            <a:schemeClr val="tx1"/>
                          </a:solidFill>
                          <a:cs typeface="Arial" charset="0"/>
                        </a:rPr>
                        <a:t> about his life in London in 1666.</a:t>
                      </a:r>
                    </a:p>
                    <a:p>
                      <a:pPr lvl="0">
                        <a:spcAft>
                          <a:spcPts val="1200"/>
                        </a:spcAft>
                        <a:defRPr/>
                      </a:pPr>
                      <a:r>
                        <a:rPr lang="en-GB" sz="1200" dirty="0" smtClean="0">
                          <a:solidFill>
                            <a:schemeClr val="tx1"/>
                          </a:solidFill>
                          <a:cs typeface="Arial" charset="0"/>
                        </a:rPr>
                        <a:t>When the fire took place, he wrote about what was happening and what he saw. </a:t>
                      </a:r>
                    </a:p>
                    <a:p>
                      <a:pPr>
                        <a:spcAft>
                          <a:spcPts val="600"/>
                        </a:spcAft>
                        <a:defRPr/>
                      </a:pPr>
                      <a:r>
                        <a:rPr lang="en-GB" sz="1200" dirty="0" smtClean="0">
                          <a:solidFill>
                            <a:schemeClr val="tx1"/>
                          </a:solidFill>
                          <a:cs typeface="Arial" charset="0"/>
                        </a:rPr>
                        <a:t>Because Samuel Pepys really saw the fire happening, his diary is an important </a:t>
                      </a:r>
                      <a:r>
                        <a:rPr lang="en-GB" sz="1200" b="0" dirty="0" smtClean="0">
                          <a:solidFill>
                            <a:schemeClr val="tx1"/>
                          </a:solidFill>
                          <a:cs typeface="Arial" charset="0"/>
                        </a:rPr>
                        <a:t>source</a:t>
                      </a:r>
                      <a:r>
                        <a:rPr lang="en-GB" sz="1200" dirty="0" smtClean="0">
                          <a:solidFill>
                            <a:schemeClr val="tx1"/>
                          </a:solidFill>
                          <a:cs typeface="Arial" charset="0"/>
                        </a:rPr>
                        <a:t> of information about this event in history. </a:t>
                      </a:r>
                    </a:p>
                    <a:p>
                      <a:pPr>
                        <a:spcAft>
                          <a:spcPts val="600"/>
                        </a:spcAft>
                        <a:defRPr/>
                      </a:pPr>
                      <a:endParaRPr lang="en-GB" sz="1200" dirty="0" smtClean="0">
                        <a:solidFill>
                          <a:schemeClr val="tx1"/>
                        </a:solidFill>
                        <a:cs typeface="Arial" charset="0"/>
                      </a:endParaRPr>
                    </a:p>
                  </a:txBody>
                  <a:tcPr/>
                </a:tc>
                <a:extLst>
                  <a:ext uri="{0D108BD9-81ED-4DB2-BD59-A6C34878D82A}">
                    <a16:rowId xmlns:a16="http://schemas.microsoft.com/office/drawing/2014/main" val="160365821"/>
                  </a:ext>
                </a:extLst>
              </a:tr>
            </a:tbl>
          </a:graphicData>
        </a:graphic>
      </p:graphicFrame>
      <p:graphicFrame>
        <p:nvGraphicFramePr>
          <p:cNvPr id="18" name="Table 17">
            <a:extLst>
              <a:ext uri="{FF2B5EF4-FFF2-40B4-BE49-F238E27FC236}">
                <a16:creationId xmlns:a16="http://schemas.microsoft.com/office/drawing/2014/main" id="{A028D18D-F1C5-ED7C-E21F-122FE63DF4AE}"/>
              </a:ext>
            </a:extLst>
          </p:cNvPr>
          <p:cNvGraphicFramePr>
            <a:graphicFrameLocks noGrp="1"/>
          </p:cNvGraphicFramePr>
          <p:nvPr>
            <p:extLst>
              <p:ext uri="{D42A27DB-BD31-4B8C-83A1-F6EECF244321}">
                <p14:modId xmlns:p14="http://schemas.microsoft.com/office/powerpoint/2010/main" val="3812101792"/>
              </p:ext>
            </p:extLst>
          </p:nvPr>
        </p:nvGraphicFramePr>
        <p:xfrm>
          <a:off x="18425" y="627232"/>
          <a:ext cx="5216426" cy="3173135"/>
        </p:xfrm>
        <a:graphic>
          <a:graphicData uri="http://schemas.openxmlformats.org/drawingml/2006/table">
            <a:tbl>
              <a:tblPr firstRow="1" bandRow="1">
                <a:tableStyleId>{93296810-A885-4BE3-A3E7-6D5BEEA58F35}</a:tableStyleId>
              </a:tblPr>
              <a:tblGrid>
                <a:gridCol w="5216426">
                  <a:extLst>
                    <a:ext uri="{9D8B030D-6E8A-4147-A177-3AD203B41FA5}">
                      <a16:colId xmlns:a16="http://schemas.microsoft.com/office/drawing/2014/main" val="489748474"/>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How did they fight the fire?</a:t>
                      </a:r>
                      <a:endParaRPr lang="en-GB" sz="1200" dirty="0"/>
                    </a:p>
                  </a:txBody>
                  <a:tcPr/>
                </a:tc>
                <a:extLst>
                  <a:ext uri="{0D108BD9-81ED-4DB2-BD59-A6C34878D82A}">
                    <a16:rowId xmlns:a16="http://schemas.microsoft.com/office/drawing/2014/main" val="1676012475"/>
                  </a:ext>
                </a:extLst>
              </a:tr>
              <a:tr h="2898815">
                <a:tc>
                  <a:txBody>
                    <a:bodyPr/>
                    <a:lstStyle/>
                    <a:p>
                      <a:pPr>
                        <a:spcAft>
                          <a:spcPts val="1200"/>
                        </a:spcAft>
                      </a:pPr>
                      <a:r>
                        <a:rPr lang="en-GB" sz="1200" dirty="0" smtClean="0">
                          <a:solidFill>
                            <a:srgbClr val="333333"/>
                          </a:solidFill>
                        </a:rPr>
                        <a:t>London had no fire brigade. Fire posts were set up and people all joined in trying to stop the fire. Buildings were pulled down and water was thrown using leather buckets and water squirts. </a:t>
                      </a:r>
                      <a:r>
                        <a:rPr lang="en-GB" sz="1200" dirty="0" smtClean="0"/>
                        <a:t>This water had to be carried from wells or from the river because there were no taps in houses.</a:t>
                      </a:r>
                    </a:p>
                    <a:p>
                      <a:pPr>
                        <a:spcAft>
                          <a:spcPts val="1200"/>
                        </a:spcAft>
                      </a:pPr>
                      <a:r>
                        <a:rPr lang="en-GB" sz="1200" dirty="0" smtClean="0">
                          <a:solidFill>
                            <a:schemeClr val="tx1"/>
                          </a:solidFill>
                        </a:rPr>
                        <a:t>Fire engines in London in 1666 were made out of wood. They had to be filled up with buckets of water from the river. They needed four people to make them work and it has hard, tiring work.</a:t>
                      </a:r>
                    </a:p>
                    <a:p>
                      <a:pPr>
                        <a:spcAft>
                          <a:spcPts val="1200"/>
                        </a:spcAft>
                      </a:pPr>
                      <a:endParaRPr lang="en-GB" sz="1200" dirty="0" smtClean="0">
                        <a:solidFill>
                          <a:schemeClr val="tx1"/>
                        </a:solidFill>
                      </a:endParaRPr>
                    </a:p>
                    <a:p>
                      <a:pPr>
                        <a:spcAft>
                          <a:spcPts val="1200"/>
                        </a:spcAft>
                      </a:pPr>
                      <a:endParaRPr lang="en-GB" sz="1200" dirty="0" smtClean="0">
                        <a:solidFill>
                          <a:schemeClr val="tx1"/>
                        </a:solidFill>
                      </a:endParaRPr>
                    </a:p>
                    <a:p>
                      <a:pPr marL="171450" indent="-171450">
                        <a:buFont typeface="Arial" panose="020B0604020202020204" pitchFamily="34" charset="0"/>
                        <a:buChar char="•"/>
                      </a:pPr>
                      <a:endParaRPr lang="en-GB" sz="1200" dirty="0" smtClean="0"/>
                    </a:p>
                    <a:p>
                      <a:pPr marL="0" indent="0">
                        <a:buFont typeface="Arial" panose="020B0604020202020204" pitchFamily="34" charset="0"/>
                        <a:buNone/>
                      </a:pP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60365821"/>
                  </a:ext>
                </a:extLst>
              </a:tr>
            </a:tbl>
          </a:graphicData>
        </a:graphic>
      </p:graphicFrame>
      <p:graphicFrame>
        <p:nvGraphicFramePr>
          <p:cNvPr id="21" name="Table 20">
            <a:extLst>
              <a:ext uri="{FF2B5EF4-FFF2-40B4-BE49-F238E27FC236}">
                <a16:creationId xmlns:a16="http://schemas.microsoft.com/office/drawing/2014/main" id="{A028D18D-F1C5-ED7C-E21F-122FE63DF4AE}"/>
              </a:ext>
            </a:extLst>
          </p:cNvPr>
          <p:cNvGraphicFramePr>
            <a:graphicFrameLocks noGrp="1"/>
          </p:cNvGraphicFramePr>
          <p:nvPr>
            <p:extLst>
              <p:ext uri="{D42A27DB-BD31-4B8C-83A1-F6EECF244321}">
                <p14:modId xmlns:p14="http://schemas.microsoft.com/office/powerpoint/2010/main" val="59952760"/>
              </p:ext>
            </p:extLst>
          </p:nvPr>
        </p:nvGraphicFramePr>
        <p:xfrm>
          <a:off x="23137" y="3841633"/>
          <a:ext cx="5235634" cy="3669428"/>
        </p:xfrm>
        <a:graphic>
          <a:graphicData uri="http://schemas.openxmlformats.org/drawingml/2006/table">
            <a:tbl>
              <a:tblPr firstRow="1" bandRow="1">
                <a:tableStyleId>{93296810-A885-4BE3-A3E7-6D5BEEA58F35}</a:tableStyleId>
              </a:tblPr>
              <a:tblGrid>
                <a:gridCol w="2407211">
                  <a:extLst>
                    <a:ext uri="{9D8B030D-6E8A-4147-A177-3AD203B41FA5}">
                      <a16:colId xmlns:a16="http://schemas.microsoft.com/office/drawing/2014/main" val="489748474"/>
                    </a:ext>
                  </a:extLst>
                </a:gridCol>
                <a:gridCol w="2828423">
                  <a:extLst>
                    <a:ext uri="{9D8B030D-6E8A-4147-A177-3AD203B41FA5}">
                      <a16:colId xmlns:a16="http://schemas.microsoft.com/office/drawing/2014/main" val="2410283694"/>
                    </a:ext>
                  </a:extLst>
                </a:gridCol>
              </a:tblGrid>
              <a:tr h="279124">
                <a:tc gridSpan="2">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Life before and after the fire</a:t>
                      </a:r>
                      <a:endParaRPr lang="en-GB" sz="1200" dirty="0"/>
                    </a:p>
                  </a:txBody>
                  <a:tcPr/>
                </a:tc>
                <a:tc hMerge="1">
                  <a:txBody>
                    <a:bodyPr/>
                    <a:lstStyle/>
                    <a:p>
                      <a:endParaRPr lang="en-GB"/>
                    </a:p>
                  </a:txBody>
                  <a:tcPr/>
                </a:tc>
                <a:extLst>
                  <a:ext uri="{0D108BD9-81ED-4DB2-BD59-A6C34878D82A}">
                    <a16:rowId xmlns:a16="http://schemas.microsoft.com/office/drawing/2014/main" val="1676012475"/>
                  </a:ext>
                </a:extLst>
              </a:tr>
              <a:tr h="3390304">
                <a:tc>
                  <a:txBody>
                    <a:bodyPr/>
                    <a:lstStyle/>
                    <a:p>
                      <a:pPr marL="0" indent="0">
                        <a:buFont typeface="Arial" panose="020B0604020202020204" pitchFamily="34" charset="0"/>
                        <a:buNone/>
                      </a:pPr>
                      <a:r>
                        <a:rPr lang="en-GB" sz="1200" b="1" kern="1200" dirty="0" smtClean="0">
                          <a:solidFill>
                            <a:schemeClr val="dk1"/>
                          </a:solidFill>
                          <a:effectLst/>
                          <a:latin typeface="+mn-lt"/>
                          <a:ea typeface="+mn-ea"/>
                          <a:cs typeface="+mn-cs"/>
                        </a:rPr>
                        <a:t>Before</a:t>
                      </a:r>
                      <a:endParaRPr lang="en-GB" sz="1200" kern="1200" dirty="0" smtClean="0">
                        <a:solidFill>
                          <a:schemeClr val="dk1"/>
                        </a:solidFill>
                        <a:effectLst/>
                        <a:latin typeface="+mn-lt"/>
                        <a:ea typeface="+mn-ea"/>
                        <a:cs typeface="+mn-cs"/>
                      </a:endParaRPr>
                    </a:p>
                    <a:p>
                      <a:pPr marL="171450" indent="-171450">
                        <a:buFont typeface="Arial" panose="020B0604020202020204" pitchFamily="34" charset="0"/>
                        <a:buChar char="•"/>
                      </a:pPr>
                      <a:r>
                        <a:rPr lang="en-GB" sz="1200" dirty="0" smtClean="0">
                          <a:solidFill>
                            <a:schemeClr val="tx1"/>
                          </a:solidFill>
                        </a:rPr>
                        <a:t>Many houses were made from </a:t>
                      </a:r>
                      <a:r>
                        <a:rPr lang="en-GB" sz="1200" b="0" dirty="0" smtClean="0">
                          <a:solidFill>
                            <a:schemeClr val="tx1"/>
                          </a:solidFill>
                        </a:rPr>
                        <a:t>wood with straw </a:t>
                      </a:r>
                      <a:r>
                        <a:rPr lang="en-GB" sz="1200" b="0" dirty="0" smtClean="0">
                          <a:solidFill>
                            <a:schemeClr val="tx1"/>
                          </a:solidFill>
                        </a:rPr>
                        <a:t>roofs.</a:t>
                      </a:r>
                    </a:p>
                    <a:p>
                      <a:pPr marL="171450" indent="-171450">
                        <a:buFont typeface="Arial" panose="020B0604020202020204" pitchFamily="34" charset="0"/>
                        <a:buChar char="•"/>
                      </a:pPr>
                      <a:r>
                        <a:rPr lang="en-GB" sz="1200" b="0" dirty="0" smtClean="0">
                          <a:solidFill>
                            <a:schemeClr val="tx1"/>
                          </a:solidFill>
                        </a:rPr>
                        <a:t>Streets </a:t>
                      </a:r>
                      <a:r>
                        <a:rPr lang="en-GB" sz="1200" b="0" dirty="0" smtClean="0">
                          <a:solidFill>
                            <a:schemeClr val="tx1"/>
                          </a:solidFill>
                        </a:rPr>
                        <a:t>were very narrow and not straight. This meant that they could become very crowded.</a:t>
                      </a:r>
                    </a:p>
                    <a:p>
                      <a:pPr marL="171450" indent="-171450">
                        <a:buFont typeface="Arial" panose="020B0604020202020204" pitchFamily="34" charset="0"/>
                        <a:buChar char="•"/>
                      </a:pPr>
                      <a:r>
                        <a:rPr lang="en-GB" sz="1200" b="0" dirty="0" smtClean="0">
                          <a:solidFill>
                            <a:schemeClr val="tx1"/>
                          </a:solidFill>
                        </a:rPr>
                        <a:t>Houses were very close </a:t>
                      </a:r>
                      <a:r>
                        <a:rPr lang="en-GB" sz="1200" b="0" dirty="0" smtClean="0">
                          <a:solidFill>
                            <a:schemeClr val="tx1"/>
                          </a:solidFill>
                        </a:rPr>
                        <a:t>together.</a:t>
                      </a:r>
                      <a:endParaRPr lang="en-GB" sz="1200" b="0" baseline="0" dirty="0" smtClean="0">
                        <a:solidFill>
                          <a:schemeClr val="tx1"/>
                        </a:solidFill>
                      </a:endParaRPr>
                    </a:p>
                    <a:p>
                      <a:pPr marL="171450" indent="-171450">
                        <a:buFont typeface="Arial" panose="020B0604020202020204" pitchFamily="34" charset="0"/>
                        <a:buChar char="•"/>
                      </a:pPr>
                      <a:r>
                        <a:rPr lang="en-GB" sz="1200" b="0" dirty="0" smtClean="0">
                          <a:solidFill>
                            <a:schemeClr val="tx1"/>
                          </a:solidFill>
                        </a:rPr>
                        <a:t>Many </a:t>
                      </a:r>
                      <a:r>
                        <a:rPr lang="en-GB" sz="1200" b="0" dirty="0" smtClean="0">
                          <a:solidFill>
                            <a:schemeClr val="tx1"/>
                          </a:solidFill>
                        </a:rPr>
                        <a:t>tall buildings also had upper floors that ‘jutted’ out into the street.</a:t>
                      </a:r>
                    </a:p>
                    <a:p>
                      <a:pPr marL="171450" lvl="0" indent="-171450">
                        <a:buFont typeface="Arial" panose="020B0604020202020204" pitchFamily="34" charset="0"/>
                        <a:buChar char="•"/>
                      </a:pPr>
                      <a:r>
                        <a:rPr lang="en-GB" sz="1200" b="0" dirty="0" smtClean="0">
                          <a:solidFill>
                            <a:schemeClr val="tx1"/>
                          </a:solidFill>
                        </a:rPr>
                        <a:t>This meant the fire could spread really quickly</a:t>
                      </a:r>
                      <a:r>
                        <a:rPr lang="en-GB" sz="1200" dirty="0" smtClean="0">
                          <a:solidFill>
                            <a:schemeClr val="tx1"/>
                          </a:solidFill>
                        </a:rPr>
                        <a:t>.</a:t>
                      </a:r>
                      <a:endParaRPr lang="en-GB" sz="1200" dirty="0">
                        <a:solidFill>
                          <a:schemeClr val="tx1"/>
                        </a:solidFill>
                      </a:endParaRPr>
                    </a:p>
                  </a:txBody>
                  <a:tcPr/>
                </a:tc>
                <a:tc>
                  <a:txBody>
                    <a:bodyPr/>
                    <a:lstStyle/>
                    <a:p>
                      <a:pPr marL="0" algn="l" defTabSz="1007943" rtl="0" eaLnBrk="1" latinLnBrk="0" hangingPunct="1">
                        <a:spcAft>
                          <a:spcPts val="600"/>
                        </a:spcAft>
                        <a:buFont typeface="Arial" panose="020B0604020202020204" pitchFamily="34" charset="0"/>
                      </a:pPr>
                      <a:r>
                        <a:rPr lang="en-GB" sz="1200" b="1" kern="1200" dirty="0" smtClean="0">
                          <a:solidFill>
                            <a:schemeClr val="dk1"/>
                          </a:solidFill>
                          <a:effectLst/>
                          <a:latin typeface="+mn-lt"/>
                          <a:ea typeface="+mn-ea"/>
                          <a:cs typeface="+mn-cs"/>
                        </a:rPr>
                        <a:t>After</a:t>
                      </a:r>
                      <a:r>
                        <a:rPr lang="en-GB" sz="1200" kern="1200" dirty="0" smtClean="0">
                          <a:solidFill>
                            <a:schemeClr val="dk1"/>
                          </a:solidFill>
                          <a:effectLst/>
                          <a:latin typeface="+mn-lt"/>
                          <a:ea typeface="+mn-ea"/>
                          <a:cs typeface="+mn-cs"/>
                        </a:rPr>
                        <a:t> </a:t>
                      </a:r>
                      <a:endParaRPr lang="en-GB" sz="1200" kern="1200" dirty="0" smtClean="0">
                        <a:solidFill>
                          <a:schemeClr val="dk1"/>
                        </a:solidFill>
                        <a:effectLst/>
                        <a:latin typeface="+mn-lt"/>
                        <a:ea typeface="+mn-ea"/>
                        <a:cs typeface="+mn-cs"/>
                      </a:endParaRPr>
                    </a:p>
                    <a:p>
                      <a:pPr marL="171450" indent="-171450" algn="l" defTabSz="1007943" rtl="0" eaLnBrk="1" latinLnBrk="0" hangingPunct="1">
                        <a:spcAft>
                          <a:spcPts val="600"/>
                        </a:spcAft>
                        <a:buFont typeface="Arial" panose="020B0604020202020204" pitchFamily="34" charset="0"/>
                        <a:buChar char="•"/>
                      </a:pPr>
                      <a:r>
                        <a:rPr lang="en-GB" sz="1200" kern="1200" dirty="0" smtClean="0">
                          <a:solidFill>
                            <a:schemeClr val="dk1"/>
                          </a:solidFill>
                          <a:effectLst/>
                          <a:latin typeface="+mn-lt"/>
                          <a:ea typeface="+mn-ea"/>
                          <a:cs typeface="+mn-cs"/>
                        </a:rPr>
                        <a:t>In </a:t>
                      </a:r>
                      <a:r>
                        <a:rPr lang="en-GB" sz="1200" kern="1200" dirty="0" smtClean="0">
                          <a:solidFill>
                            <a:schemeClr val="dk1"/>
                          </a:solidFill>
                          <a:effectLst/>
                          <a:latin typeface="+mn-lt"/>
                          <a:ea typeface="+mn-ea"/>
                          <a:cs typeface="+mn-cs"/>
                        </a:rPr>
                        <a:t>some areas after the fire, the ground was so hot that it took a few days before people could walk there </a:t>
                      </a:r>
                      <a:r>
                        <a:rPr lang="en-GB" sz="1200" kern="1200" dirty="0" smtClean="0">
                          <a:solidFill>
                            <a:schemeClr val="dk1"/>
                          </a:solidFill>
                          <a:effectLst/>
                          <a:latin typeface="+mn-lt"/>
                          <a:ea typeface="+mn-ea"/>
                          <a:cs typeface="+mn-cs"/>
                        </a:rPr>
                        <a:t>again.</a:t>
                      </a:r>
                    </a:p>
                    <a:p>
                      <a:pPr marL="171450" indent="-171450" algn="l" defTabSz="1007943" rtl="0" eaLnBrk="1" latinLnBrk="0" hangingPunct="1">
                        <a:spcAft>
                          <a:spcPts val="600"/>
                        </a:spcAft>
                        <a:buFont typeface="Arial" panose="020B0604020202020204" pitchFamily="34" charset="0"/>
                        <a:buChar char="•"/>
                      </a:pPr>
                      <a:r>
                        <a:rPr lang="en-GB" sz="1200" kern="1200" dirty="0" smtClean="0">
                          <a:solidFill>
                            <a:schemeClr val="dk1"/>
                          </a:solidFill>
                          <a:effectLst/>
                          <a:latin typeface="+mn-lt"/>
                          <a:ea typeface="+mn-ea"/>
                          <a:cs typeface="+mn-cs"/>
                        </a:rPr>
                        <a:t>At </a:t>
                      </a:r>
                      <a:r>
                        <a:rPr lang="en-GB" sz="1200" kern="1200" dirty="0" smtClean="0">
                          <a:solidFill>
                            <a:schemeClr val="dk1"/>
                          </a:solidFill>
                          <a:effectLst/>
                          <a:latin typeface="+mn-lt"/>
                          <a:ea typeface="+mn-ea"/>
                          <a:cs typeface="+mn-cs"/>
                        </a:rPr>
                        <a:t>least 65,000 people were left homeless. </a:t>
                      </a:r>
                    </a:p>
                    <a:p>
                      <a:pPr marL="171450" indent="-171450" algn="l" defTabSz="1007943" rtl="0" eaLnBrk="1" latinLnBrk="0" hangingPunct="1">
                        <a:buFont typeface="Arial" panose="020B0604020202020204" pitchFamily="34" charset="0"/>
                        <a:buChar char="•"/>
                      </a:pPr>
                      <a:r>
                        <a:rPr lang="en-GB" sz="1200" kern="1200" dirty="0" smtClean="0">
                          <a:solidFill>
                            <a:schemeClr val="dk1"/>
                          </a:solidFill>
                          <a:effectLst/>
                          <a:latin typeface="+mn-lt"/>
                          <a:ea typeface="+mn-ea"/>
                          <a:cs typeface="+mn-cs"/>
                        </a:rPr>
                        <a:t>Many lived in tents in fields outside of London. </a:t>
                      </a:r>
                    </a:p>
                    <a:p>
                      <a:pPr marL="171450" indent="-171450" algn="l" defTabSz="1007943" rtl="0" eaLnBrk="1" latinLnBrk="0" hangingPunct="1">
                        <a:buFont typeface="Arial" panose="020B0604020202020204" pitchFamily="34" charset="0"/>
                        <a:buChar char="•"/>
                      </a:pPr>
                      <a:r>
                        <a:rPr lang="en-GB" sz="1200" kern="1200" dirty="0" smtClean="0">
                          <a:solidFill>
                            <a:schemeClr val="dk1"/>
                          </a:solidFill>
                          <a:effectLst/>
                          <a:latin typeface="+mn-lt"/>
                          <a:ea typeface="+mn-ea"/>
                          <a:cs typeface="+mn-cs"/>
                        </a:rPr>
                        <a:t>Around a third of the city needed to be rebuilt</a:t>
                      </a:r>
                      <a:endParaRPr lang="en-GB" sz="1200" kern="1200" dirty="0">
                        <a:solidFill>
                          <a:schemeClr val="dk1"/>
                        </a:solidFill>
                        <a:effectLst/>
                        <a:latin typeface="+mn-lt"/>
                        <a:ea typeface="+mn-ea"/>
                        <a:cs typeface="+mn-cs"/>
                      </a:endParaRPr>
                    </a:p>
                    <a:p>
                      <a:pPr marL="1179393" lvl="2" indent="-171450" algn="l" defTabSz="1007943" rtl="0" eaLnBrk="1" latinLnBrk="0" hangingPunct="1">
                        <a:buFont typeface="Arial" panose="020B0604020202020204" pitchFamily="34" charset="0"/>
                        <a:buChar char="•"/>
                      </a:pPr>
                      <a:r>
                        <a:rPr lang="en-GB" sz="1200" kern="1200" dirty="0" smtClean="0">
                          <a:solidFill>
                            <a:schemeClr val="dk1"/>
                          </a:solidFill>
                          <a:effectLst/>
                          <a:latin typeface="+mn-lt"/>
                          <a:ea typeface="+mn-ea"/>
                          <a:cs typeface="+mn-cs"/>
                        </a:rPr>
                        <a:t>King Charles </a:t>
                      </a:r>
                      <a:r>
                        <a:rPr lang="en-GB" sz="1200" kern="1200" dirty="0" err="1" smtClean="0">
                          <a:solidFill>
                            <a:schemeClr val="dk1"/>
                          </a:solidFill>
                          <a:effectLst/>
                          <a:latin typeface="+mn-lt"/>
                          <a:ea typeface="+mn-ea"/>
                          <a:cs typeface="+mn-cs"/>
                        </a:rPr>
                        <a:t>ll</a:t>
                      </a:r>
                      <a:r>
                        <a:rPr lang="en-GB" sz="1200" kern="1200" dirty="0" smtClean="0">
                          <a:solidFill>
                            <a:schemeClr val="dk1"/>
                          </a:solidFill>
                          <a:effectLst/>
                          <a:latin typeface="+mn-lt"/>
                          <a:ea typeface="+mn-ea"/>
                          <a:cs typeface="+mn-cs"/>
                        </a:rPr>
                        <a:t> ordered that buildings were built further apart and made of stone to make sure the fire could not happen again so easily.</a:t>
                      </a:r>
                    </a:p>
                  </a:txBody>
                  <a:tcPr/>
                </a:tc>
                <a:extLst>
                  <a:ext uri="{0D108BD9-81ED-4DB2-BD59-A6C34878D82A}">
                    <a16:rowId xmlns:a16="http://schemas.microsoft.com/office/drawing/2014/main" val="160365821"/>
                  </a:ext>
                </a:extLst>
              </a:tr>
            </a:tbl>
          </a:graphicData>
        </a:graphic>
      </p:graphicFrame>
      <p:graphicFrame>
        <p:nvGraphicFramePr>
          <p:cNvPr id="23" name="Table 22">
            <a:extLst>
              <a:ext uri="{FF2B5EF4-FFF2-40B4-BE49-F238E27FC236}">
                <a16:creationId xmlns:a16="http://schemas.microsoft.com/office/drawing/2014/main" id="{A028D18D-F1C5-ED7C-E21F-122FE63DF4AE}"/>
              </a:ext>
            </a:extLst>
          </p:cNvPr>
          <p:cNvGraphicFramePr>
            <a:graphicFrameLocks noGrp="1"/>
          </p:cNvGraphicFramePr>
          <p:nvPr>
            <p:extLst>
              <p:ext uri="{D42A27DB-BD31-4B8C-83A1-F6EECF244321}">
                <p14:modId xmlns:p14="http://schemas.microsoft.com/office/powerpoint/2010/main" val="2466042576"/>
              </p:ext>
            </p:extLst>
          </p:nvPr>
        </p:nvGraphicFramePr>
        <p:xfrm>
          <a:off x="5292480" y="605977"/>
          <a:ext cx="5314157" cy="3793372"/>
        </p:xfrm>
        <a:graphic>
          <a:graphicData uri="http://schemas.openxmlformats.org/drawingml/2006/table">
            <a:tbl>
              <a:tblPr firstRow="1" bandRow="1">
                <a:tableStyleId>{93296810-A885-4BE3-A3E7-6D5BEEA58F35}</a:tableStyleId>
              </a:tblPr>
              <a:tblGrid>
                <a:gridCol w="865662">
                  <a:extLst>
                    <a:ext uri="{9D8B030D-6E8A-4147-A177-3AD203B41FA5}">
                      <a16:colId xmlns:a16="http://schemas.microsoft.com/office/drawing/2014/main" val="1998329985"/>
                    </a:ext>
                  </a:extLst>
                </a:gridCol>
                <a:gridCol w="2164451">
                  <a:extLst>
                    <a:ext uri="{9D8B030D-6E8A-4147-A177-3AD203B41FA5}">
                      <a16:colId xmlns:a16="http://schemas.microsoft.com/office/drawing/2014/main" val="489748474"/>
                    </a:ext>
                  </a:extLst>
                </a:gridCol>
                <a:gridCol w="2284044">
                  <a:extLst>
                    <a:ext uri="{9D8B030D-6E8A-4147-A177-3AD203B41FA5}">
                      <a16:colId xmlns:a16="http://schemas.microsoft.com/office/drawing/2014/main" val="2775578495"/>
                    </a:ext>
                  </a:extLst>
                </a:gridCol>
              </a:tblGrid>
              <a:tr h="263382">
                <a:tc gridSpan="3">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Comparing life from 1666 and modern life</a:t>
                      </a:r>
                      <a:endParaRPr lang="en-GB" sz="1200" dirty="0"/>
                    </a:p>
                  </a:txBody>
                  <a:tcPr/>
                </a:tc>
                <a:tc hMerge="1">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p>
                  </a:txBody>
                  <a:tcPr/>
                </a:tc>
                <a:tc hMerge="1">
                  <a:txBody>
                    <a:bodyPr/>
                    <a:lstStyle/>
                    <a:p>
                      <a:endParaRPr lang="en-GB"/>
                    </a:p>
                  </a:txBody>
                  <a:tcPr/>
                </a:tc>
                <a:extLst>
                  <a:ext uri="{0D108BD9-81ED-4DB2-BD59-A6C34878D82A}">
                    <a16:rowId xmlns:a16="http://schemas.microsoft.com/office/drawing/2014/main" val="1676012475"/>
                  </a:ext>
                </a:extLst>
              </a:tr>
              <a:tr h="263382">
                <a:tc>
                  <a:txBody>
                    <a:bodyPr/>
                    <a:lstStyle/>
                    <a:p>
                      <a:pPr marL="0" indent="0">
                        <a:buFont typeface="Arial" panose="020B0604020202020204" pitchFamily="34" charset="0"/>
                        <a:buNone/>
                      </a:pPr>
                      <a:endParaRPr lang="en-GB" sz="1200" kern="1200" dirty="0">
                        <a:solidFill>
                          <a:schemeClr val="dk1"/>
                        </a:solidFill>
                        <a:effectLst/>
                        <a:latin typeface="+mn-lt"/>
                        <a:ea typeface="+mn-ea"/>
                        <a:cs typeface="+mn-cs"/>
                      </a:endParaRPr>
                    </a:p>
                  </a:txBody>
                  <a:tcPr/>
                </a:tc>
                <a:tc>
                  <a:txBody>
                    <a:bodyPr/>
                    <a:lstStyle/>
                    <a:p>
                      <a:pPr marL="0" indent="0">
                        <a:buFont typeface="Arial" panose="020B0604020202020204" pitchFamily="34" charset="0"/>
                        <a:buNone/>
                      </a:pPr>
                      <a:r>
                        <a:rPr lang="en-GB" sz="1200" b="1" kern="1200" dirty="0" smtClean="0">
                          <a:solidFill>
                            <a:schemeClr val="dk1"/>
                          </a:solidFill>
                          <a:effectLst/>
                          <a:latin typeface="+mn-lt"/>
                          <a:ea typeface="+mn-ea"/>
                          <a:cs typeface="+mn-cs"/>
                        </a:rPr>
                        <a:t>1666</a:t>
                      </a:r>
                    </a:p>
                  </a:txBody>
                  <a:tcPr/>
                </a:tc>
                <a:tc>
                  <a:txBody>
                    <a:bodyPr/>
                    <a:lstStyle/>
                    <a:p>
                      <a:pPr marL="0" indent="0">
                        <a:buFont typeface="Arial" panose="020B0604020202020204" pitchFamily="34" charset="0"/>
                        <a:buNone/>
                      </a:pPr>
                      <a:r>
                        <a:rPr lang="en-GB" sz="1200" b="1" kern="1200" dirty="0" smtClean="0">
                          <a:solidFill>
                            <a:schemeClr val="dk1"/>
                          </a:solidFill>
                          <a:effectLst/>
                          <a:latin typeface="+mn-lt"/>
                          <a:ea typeface="+mn-ea"/>
                          <a:cs typeface="+mn-cs"/>
                        </a:rPr>
                        <a:t>Today</a:t>
                      </a:r>
                      <a:endParaRPr lang="en-GB" sz="1200" b="1" kern="1200" dirty="0">
                        <a:solidFill>
                          <a:schemeClr val="dk1"/>
                        </a:solidFill>
                        <a:effectLst/>
                        <a:latin typeface="+mn-lt"/>
                        <a:ea typeface="+mn-ea"/>
                        <a:cs typeface="+mn-cs"/>
                      </a:endParaRPr>
                    </a:p>
                  </a:txBody>
                  <a:tcPr/>
                </a:tc>
                <a:extLst>
                  <a:ext uri="{0D108BD9-81ED-4DB2-BD59-A6C34878D82A}">
                    <a16:rowId xmlns:a16="http://schemas.microsoft.com/office/drawing/2014/main" val="160365821"/>
                  </a:ext>
                </a:extLst>
              </a:tr>
              <a:tr h="1141322">
                <a:tc>
                  <a:txBody>
                    <a:bodyPr/>
                    <a:lstStyle/>
                    <a:p>
                      <a:pPr marL="0" indent="0">
                        <a:buFont typeface="Arial" panose="020B0604020202020204" pitchFamily="34" charset="0"/>
                        <a:buNone/>
                      </a:pPr>
                      <a:r>
                        <a:rPr lang="en-GB" sz="1200" kern="1200" dirty="0" smtClean="0">
                          <a:solidFill>
                            <a:schemeClr val="dk1"/>
                          </a:solidFill>
                          <a:effectLst/>
                          <a:latin typeface="+mn-lt"/>
                          <a:ea typeface="+mn-ea"/>
                          <a:cs typeface="+mn-cs"/>
                        </a:rPr>
                        <a:t>Houses and buildings</a:t>
                      </a:r>
                      <a:endParaRPr lang="en-GB" sz="1200" kern="1200" dirty="0">
                        <a:solidFill>
                          <a:schemeClr val="dk1"/>
                        </a:solidFill>
                        <a:effectLst/>
                        <a:latin typeface="+mn-lt"/>
                        <a:ea typeface="+mn-ea"/>
                        <a:cs typeface="+mn-cs"/>
                      </a:endParaRPr>
                    </a:p>
                  </a:txBody>
                  <a:tcPr/>
                </a:tc>
                <a:tc>
                  <a:txBody>
                    <a:bodyPr/>
                    <a:lstStyle/>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indent="0">
                        <a:buFont typeface="Arial" panose="020B0604020202020204" pitchFamily="34" charset="0"/>
                        <a:buNone/>
                      </a:pPr>
                      <a:endParaRPr lang="en-GB" sz="1200" kern="1200" dirty="0">
                        <a:solidFill>
                          <a:schemeClr val="dk1"/>
                        </a:solidFill>
                        <a:effectLst/>
                        <a:latin typeface="+mn-lt"/>
                        <a:ea typeface="+mn-ea"/>
                        <a:cs typeface="+mn-cs"/>
                      </a:endParaRPr>
                    </a:p>
                  </a:txBody>
                  <a:tcPr/>
                </a:tc>
                <a:tc>
                  <a:txBody>
                    <a:bodyPr/>
                    <a:lstStyle/>
                    <a:p>
                      <a:pPr marL="0" indent="0">
                        <a:buFont typeface="Arial" panose="020B0604020202020204" pitchFamily="34" charset="0"/>
                        <a:buNone/>
                      </a:pP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606935175"/>
                  </a:ext>
                </a:extLst>
              </a:tr>
              <a:tr h="1141322">
                <a:tc>
                  <a:txBody>
                    <a:bodyPr/>
                    <a:lstStyle/>
                    <a:p>
                      <a:pPr marL="0" indent="0">
                        <a:buFont typeface="Arial" panose="020B0604020202020204" pitchFamily="34" charset="0"/>
                        <a:buNone/>
                      </a:pPr>
                      <a:r>
                        <a:rPr lang="en-GB" sz="1200" kern="1200" dirty="0" smtClean="0">
                          <a:solidFill>
                            <a:schemeClr val="dk1"/>
                          </a:solidFill>
                          <a:effectLst/>
                          <a:latin typeface="+mn-lt"/>
                          <a:ea typeface="+mn-ea"/>
                          <a:cs typeface="+mn-cs"/>
                        </a:rPr>
                        <a:t>People and jobs</a:t>
                      </a:r>
                      <a:endParaRPr lang="en-GB" sz="1200" kern="1200" dirty="0">
                        <a:solidFill>
                          <a:schemeClr val="dk1"/>
                        </a:solidFill>
                        <a:effectLst/>
                        <a:latin typeface="+mn-lt"/>
                        <a:ea typeface="+mn-ea"/>
                        <a:cs typeface="+mn-cs"/>
                      </a:endParaRPr>
                    </a:p>
                  </a:txBody>
                  <a:tcPr/>
                </a:tc>
                <a:tc>
                  <a:txBody>
                    <a:bodyPr/>
                    <a:lstStyle/>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marR="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kern="1200" dirty="0" smtClean="0">
                          <a:solidFill>
                            <a:schemeClr val="dk1"/>
                          </a:solidFill>
                          <a:effectLst/>
                          <a:latin typeface="+mn-lt"/>
                          <a:ea typeface="+mn-ea"/>
                          <a:cs typeface="+mn-cs"/>
                        </a:rPr>
                        <a:t>cook              chandler (made     </a:t>
                      </a:r>
                      <a:r>
                        <a:rPr lang="en-GB" sz="800" kern="1200" baseline="0" dirty="0" smtClean="0">
                          <a:solidFill>
                            <a:schemeClr val="dk1"/>
                          </a:solidFill>
                          <a:effectLst/>
                          <a:latin typeface="+mn-lt"/>
                          <a:ea typeface="+mn-ea"/>
                          <a:cs typeface="+mn-cs"/>
                        </a:rPr>
                        <a:t>rat catcher</a:t>
                      </a:r>
                      <a:endParaRPr lang="en-GB" sz="800" kern="1200" dirty="0" smtClean="0">
                        <a:solidFill>
                          <a:schemeClr val="dk1"/>
                        </a:solidFill>
                        <a:effectLst/>
                        <a:latin typeface="+mn-lt"/>
                        <a:ea typeface="+mn-ea"/>
                        <a:cs typeface="+mn-cs"/>
                      </a:endParaRPr>
                    </a:p>
                    <a:p>
                      <a:pPr marL="0" indent="0">
                        <a:buFont typeface="Arial" panose="020B0604020202020204" pitchFamily="34" charset="0"/>
                        <a:buNone/>
                      </a:pPr>
                      <a:r>
                        <a:rPr lang="en-GB" sz="800" kern="1200" dirty="0" smtClean="0">
                          <a:solidFill>
                            <a:schemeClr val="dk1"/>
                          </a:solidFill>
                          <a:effectLst/>
                          <a:latin typeface="+mn-lt"/>
                          <a:ea typeface="+mn-ea"/>
                          <a:cs typeface="+mn-cs"/>
                        </a:rPr>
                        <a:t>                       and sold candles)</a:t>
                      </a:r>
                    </a:p>
                  </a:txBody>
                  <a:tcPr/>
                </a:tc>
                <a:tc>
                  <a:txBody>
                    <a:bodyPr/>
                    <a:lstStyle/>
                    <a:p>
                      <a:pPr marL="0" indent="0">
                        <a:buFont typeface="Arial" panose="020B0604020202020204" pitchFamily="34" charset="0"/>
                        <a:buNone/>
                      </a:pPr>
                      <a:r>
                        <a:rPr lang="en-GB" sz="800" kern="1200" dirty="0" smtClean="0">
                          <a:solidFill>
                            <a:schemeClr val="dk1"/>
                          </a:solidFill>
                          <a:effectLst/>
                          <a:latin typeface="+mn-lt"/>
                          <a:ea typeface="+mn-ea"/>
                          <a:cs typeface="+mn-cs"/>
                        </a:rPr>
                        <a:t>postal </a:t>
                      </a:r>
                      <a:r>
                        <a:rPr lang="en-GB" sz="800" kern="1200" dirty="0" smtClean="0">
                          <a:solidFill>
                            <a:schemeClr val="dk1"/>
                          </a:solidFill>
                          <a:effectLst/>
                          <a:latin typeface="+mn-lt"/>
                          <a:ea typeface="+mn-ea"/>
                          <a:cs typeface="+mn-cs"/>
                        </a:rPr>
                        <a:t>worker      fire fighter          police office</a:t>
                      </a:r>
                    </a:p>
                  </a:txBody>
                  <a:tcPr/>
                </a:tc>
                <a:extLst>
                  <a:ext uri="{0D108BD9-81ED-4DB2-BD59-A6C34878D82A}">
                    <a16:rowId xmlns:a16="http://schemas.microsoft.com/office/drawing/2014/main" val="179456450"/>
                  </a:ext>
                </a:extLst>
              </a:tr>
              <a:tr h="914690">
                <a:tc>
                  <a:txBody>
                    <a:bodyPr/>
                    <a:lstStyle/>
                    <a:p>
                      <a:pPr marL="0" indent="0">
                        <a:buFont typeface="Arial" panose="020B0604020202020204" pitchFamily="34" charset="0"/>
                        <a:buNone/>
                      </a:pPr>
                      <a:r>
                        <a:rPr lang="en-GB" sz="1200" kern="1200" dirty="0" smtClean="0">
                          <a:solidFill>
                            <a:schemeClr val="dk1"/>
                          </a:solidFill>
                          <a:effectLst/>
                          <a:latin typeface="+mn-lt"/>
                          <a:ea typeface="+mn-ea"/>
                          <a:cs typeface="+mn-cs"/>
                        </a:rPr>
                        <a:t>Transport</a:t>
                      </a:r>
                      <a:endParaRPr lang="en-GB" sz="1200" kern="1200" dirty="0">
                        <a:solidFill>
                          <a:schemeClr val="dk1"/>
                        </a:solidFill>
                        <a:effectLst/>
                        <a:latin typeface="+mn-lt"/>
                        <a:ea typeface="+mn-ea"/>
                        <a:cs typeface="+mn-cs"/>
                      </a:endParaRPr>
                    </a:p>
                  </a:txBody>
                  <a:tcPr/>
                </a:tc>
                <a:tc>
                  <a:txBody>
                    <a:bodyPr/>
                    <a:lstStyle/>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txBody>
                  <a:tcPr/>
                </a:tc>
                <a:tc>
                  <a:txBody>
                    <a:bodyPr/>
                    <a:lstStyle/>
                    <a:p>
                      <a:pPr marL="0" indent="0">
                        <a:buFont typeface="Arial" panose="020B0604020202020204" pitchFamily="34" charset="0"/>
                        <a:buNone/>
                      </a:pPr>
                      <a:endParaRPr lang="en-GB" sz="12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2206812224"/>
                  </a:ext>
                </a:extLst>
              </a:tr>
            </a:tbl>
          </a:graphicData>
        </a:graphic>
      </p:graphicFrame>
      <p:pic>
        <p:nvPicPr>
          <p:cNvPr id="9" name="Picture 8"/>
          <p:cNvPicPr>
            <a:picLocks noChangeAspect="1"/>
          </p:cNvPicPr>
          <p:nvPr/>
        </p:nvPicPr>
        <p:blipFill>
          <a:blip r:embed="rId2"/>
          <a:stretch>
            <a:fillRect/>
          </a:stretch>
        </p:blipFill>
        <p:spPr>
          <a:xfrm>
            <a:off x="6419338" y="1201667"/>
            <a:ext cx="1566621" cy="1098905"/>
          </a:xfrm>
          <a:prstGeom prst="rect">
            <a:avLst/>
          </a:prstGeom>
        </p:spPr>
      </p:pic>
      <p:pic>
        <p:nvPicPr>
          <p:cNvPr id="26" name="Picture 25"/>
          <p:cNvPicPr>
            <a:picLocks noChangeAspect="1"/>
          </p:cNvPicPr>
          <p:nvPr/>
        </p:nvPicPr>
        <p:blipFill>
          <a:blip r:embed="rId3"/>
          <a:stretch>
            <a:fillRect/>
          </a:stretch>
        </p:blipFill>
        <p:spPr>
          <a:xfrm>
            <a:off x="8426407" y="3523555"/>
            <a:ext cx="1034647" cy="743064"/>
          </a:xfrm>
          <a:prstGeom prst="rect">
            <a:avLst/>
          </a:prstGeom>
        </p:spPr>
      </p:pic>
      <p:pic>
        <p:nvPicPr>
          <p:cNvPr id="27" name="Picture 26"/>
          <p:cNvPicPr>
            <a:picLocks noChangeAspect="1"/>
          </p:cNvPicPr>
          <p:nvPr/>
        </p:nvPicPr>
        <p:blipFill>
          <a:blip r:embed="rId4"/>
          <a:stretch>
            <a:fillRect/>
          </a:stretch>
        </p:blipFill>
        <p:spPr>
          <a:xfrm>
            <a:off x="9386403" y="3660922"/>
            <a:ext cx="1043901" cy="724340"/>
          </a:xfrm>
          <a:prstGeom prst="rect">
            <a:avLst/>
          </a:prstGeom>
        </p:spPr>
      </p:pic>
      <p:pic>
        <p:nvPicPr>
          <p:cNvPr id="28" name="Picture 27"/>
          <p:cNvPicPr>
            <a:picLocks noChangeAspect="1"/>
          </p:cNvPicPr>
          <p:nvPr/>
        </p:nvPicPr>
        <p:blipFill>
          <a:blip r:embed="rId5"/>
          <a:stretch>
            <a:fillRect/>
          </a:stretch>
        </p:blipFill>
        <p:spPr>
          <a:xfrm>
            <a:off x="7149986" y="3734041"/>
            <a:ext cx="1115257" cy="561739"/>
          </a:xfrm>
          <a:prstGeom prst="rect">
            <a:avLst/>
          </a:prstGeom>
        </p:spPr>
      </p:pic>
      <p:pic>
        <p:nvPicPr>
          <p:cNvPr id="30" name="Picture 29"/>
          <p:cNvPicPr>
            <a:picLocks noChangeAspect="1"/>
          </p:cNvPicPr>
          <p:nvPr/>
        </p:nvPicPr>
        <p:blipFill>
          <a:blip r:embed="rId6"/>
          <a:stretch>
            <a:fillRect/>
          </a:stretch>
        </p:blipFill>
        <p:spPr>
          <a:xfrm>
            <a:off x="8394313" y="1213632"/>
            <a:ext cx="1098837" cy="791291"/>
          </a:xfrm>
          <a:prstGeom prst="rect">
            <a:avLst/>
          </a:prstGeom>
        </p:spPr>
      </p:pic>
      <p:pic>
        <p:nvPicPr>
          <p:cNvPr id="31" name="Picture 30"/>
          <p:cNvPicPr>
            <a:picLocks noChangeAspect="1"/>
          </p:cNvPicPr>
          <p:nvPr/>
        </p:nvPicPr>
        <p:blipFill>
          <a:blip r:embed="rId7"/>
          <a:stretch>
            <a:fillRect/>
          </a:stretch>
        </p:blipFill>
        <p:spPr>
          <a:xfrm>
            <a:off x="9524936" y="1210655"/>
            <a:ext cx="1081701" cy="996941"/>
          </a:xfrm>
          <a:prstGeom prst="rect">
            <a:avLst/>
          </a:prstGeom>
        </p:spPr>
      </p:pic>
      <p:pic>
        <p:nvPicPr>
          <p:cNvPr id="32" name="Picture 31"/>
          <p:cNvPicPr>
            <a:picLocks noChangeAspect="1"/>
          </p:cNvPicPr>
          <p:nvPr/>
        </p:nvPicPr>
        <p:blipFill>
          <a:blip r:embed="rId8"/>
          <a:stretch>
            <a:fillRect/>
          </a:stretch>
        </p:blipFill>
        <p:spPr>
          <a:xfrm>
            <a:off x="6244377" y="3640850"/>
            <a:ext cx="770186" cy="619000"/>
          </a:xfrm>
          <a:prstGeom prst="rect">
            <a:avLst/>
          </a:prstGeom>
        </p:spPr>
      </p:pic>
      <p:pic>
        <p:nvPicPr>
          <p:cNvPr id="33" name="Picture 32"/>
          <p:cNvPicPr>
            <a:picLocks noChangeAspect="1"/>
          </p:cNvPicPr>
          <p:nvPr/>
        </p:nvPicPr>
        <p:blipFill>
          <a:blip r:embed="rId9"/>
          <a:stretch>
            <a:fillRect/>
          </a:stretch>
        </p:blipFill>
        <p:spPr>
          <a:xfrm>
            <a:off x="6744573" y="2371196"/>
            <a:ext cx="592079" cy="738176"/>
          </a:xfrm>
          <a:prstGeom prst="rect">
            <a:avLst/>
          </a:prstGeom>
        </p:spPr>
      </p:pic>
      <p:pic>
        <p:nvPicPr>
          <p:cNvPr id="36" name="Picture 35"/>
          <p:cNvPicPr>
            <a:picLocks noChangeAspect="1"/>
          </p:cNvPicPr>
          <p:nvPr/>
        </p:nvPicPr>
        <p:blipFill>
          <a:blip r:embed="rId10"/>
          <a:stretch>
            <a:fillRect/>
          </a:stretch>
        </p:blipFill>
        <p:spPr>
          <a:xfrm>
            <a:off x="9129845" y="2557605"/>
            <a:ext cx="465259" cy="811116"/>
          </a:xfrm>
          <a:prstGeom prst="rect">
            <a:avLst/>
          </a:prstGeom>
        </p:spPr>
      </p:pic>
      <p:pic>
        <p:nvPicPr>
          <p:cNvPr id="37" name="Picture 36"/>
          <p:cNvPicPr>
            <a:picLocks noChangeAspect="1"/>
          </p:cNvPicPr>
          <p:nvPr/>
        </p:nvPicPr>
        <p:blipFill>
          <a:blip r:embed="rId11"/>
          <a:stretch>
            <a:fillRect/>
          </a:stretch>
        </p:blipFill>
        <p:spPr>
          <a:xfrm>
            <a:off x="8487376" y="2551592"/>
            <a:ext cx="411605" cy="811103"/>
          </a:xfrm>
          <a:prstGeom prst="rect">
            <a:avLst/>
          </a:prstGeom>
        </p:spPr>
      </p:pic>
      <p:pic>
        <p:nvPicPr>
          <p:cNvPr id="38" name="Picture 37"/>
          <p:cNvPicPr>
            <a:picLocks noChangeAspect="1"/>
          </p:cNvPicPr>
          <p:nvPr/>
        </p:nvPicPr>
        <p:blipFill>
          <a:blip r:embed="rId12"/>
          <a:stretch>
            <a:fillRect/>
          </a:stretch>
        </p:blipFill>
        <p:spPr>
          <a:xfrm>
            <a:off x="9778372" y="2551592"/>
            <a:ext cx="430493" cy="865377"/>
          </a:xfrm>
          <a:prstGeom prst="rect">
            <a:avLst/>
          </a:prstGeom>
        </p:spPr>
      </p:pic>
      <p:pic>
        <p:nvPicPr>
          <p:cNvPr id="45" name="Picture 44">
            <a:extLst>
              <a:ext uri="{FF2B5EF4-FFF2-40B4-BE49-F238E27FC236}">
                <a16:creationId xmlns:a16="http://schemas.microsoft.com/office/drawing/2014/main" id="{468A2BA9-2B7A-4769-AB8F-CB6B73637E62}"/>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t="813" b="17842"/>
          <a:stretch/>
        </p:blipFill>
        <p:spPr>
          <a:xfrm>
            <a:off x="2522639" y="2515345"/>
            <a:ext cx="2069740" cy="1190100"/>
          </a:xfrm>
          <a:prstGeom prst="roundRect">
            <a:avLst>
              <a:gd name="adj" fmla="val 5212"/>
            </a:avLst>
          </a:prstGeom>
          <a:ln w="28575">
            <a:solidFill>
              <a:srgbClr val="00649C"/>
            </a:solidFill>
          </a:ln>
        </p:spPr>
      </p:pic>
      <p:pic>
        <p:nvPicPr>
          <p:cNvPr id="46" name="3-Picture">
            <a:extLst>
              <a:ext uri="{FF2B5EF4-FFF2-40B4-BE49-F238E27FC236}">
                <a16:creationId xmlns:a16="http://schemas.microsoft.com/office/drawing/2014/main" id="{4C4396CB-DFBD-44CD-85BB-95D172AD8989}"/>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5076" y="2750101"/>
            <a:ext cx="2187711" cy="740735"/>
          </a:xfrm>
          <a:prstGeom prst="rect">
            <a:avLst/>
          </a:prstGeom>
        </p:spPr>
      </p:pic>
      <p:pic>
        <p:nvPicPr>
          <p:cNvPr id="47" name="Picture 46">
            <a:extLst>
              <a:ext uri="{FF2B5EF4-FFF2-40B4-BE49-F238E27FC236}">
                <a16:creationId xmlns:a16="http://schemas.microsoft.com/office/drawing/2014/main" id="{D3355833-E491-4734-8938-612F95F842B8}"/>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1525" r="1525"/>
          <a:stretch/>
        </p:blipFill>
        <p:spPr bwMode="auto">
          <a:xfrm>
            <a:off x="696161" y="6624438"/>
            <a:ext cx="1185019" cy="864176"/>
          </a:xfrm>
          <a:prstGeom prst="roundRect">
            <a:avLst>
              <a:gd name="adj" fmla="val 4167"/>
            </a:avLst>
          </a:prstGeom>
          <a:solidFill>
            <a:srgbClr val="FFFFFF"/>
          </a:solidFill>
          <a:ln w="25400" cap="sq">
            <a:solidFill>
              <a:srgbClr val="E94E13"/>
            </a:solidFill>
            <a:miter lim="800000"/>
          </a:ln>
          <a:effectLst/>
        </p:spPr>
      </p:pic>
      <p:pic>
        <p:nvPicPr>
          <p:cNvPr id="48" name="Picture 47">
            <a:extLst>
              <a:ext uri="{FF2B5EF4-FFF2-40B4-BE49-F238E27FC236}">
                <a16:creationId xmlns:a16="http://schemas.microsoft.com/office/drawing/2014/main" id="{A17D8438-07D9-416B-BD11-D828651C53FB}"/>
              </a:ext>
            </a:extLst>
          </p:cNvPr>
          <p:cNvPicPr>
            <a:picLocks noChangeAspect="1"/>
          </p:cNvPicPr>
          <p:nvPr/>
        </p:nvPicPr>
        <p:blipFill>
          <a:blip r:embed="rId16" cstate="print">
            <a:extLst>
              <a:ext uri="{28A0092B-C50C-407E-A947-70E740481C1C}">
                <a14:useLocalDpi xmlns:a14="http://schemas.microsoft.com/office/drawing/2010/main" val="0"/>
              </a:ext>
            </a:extLst>
          </a:blip>
          <a:srcRect l="2547" r="2547"/>
          <a:stretch/>
        </p:blipFill>
        <p:spPr>
          <a:xfrm>
            <a:off x="2491824" y="6380977"/>
            <a:ext cx="814482" cy="888723"/>
          </a:xfrm>
          <a:prstGeom prst="ellipse">
            <a:avLst/>
          </a:prstGeom>
          <a:solidFill>
            <a:schemeClr val="bg1"/>
          </a:solidFill>
          <a:ln w="28575">
            <a:solidFill>
              <a:srgbClr val="F08215"/>
            </a:solidFill>
          </a:ln>
        </p:spPr>
      </p:pic>
      <p:graphicFrame>
        <p:nvGraphicFramePr>
          <p:cNvPr id="49" name="Table 48">
            <a:extLst>
              <a:ext uri="{FF2B5EF4-FFF2-40B4-BE49-F238E27FC236}">
                <a16:creationId xmlns:a16="http://schemas.microsoft.com/office/drawing/2014/main" id="{A028D18D-F1C5-ED7C-E21F-122FE63DF4AE}"/>
              </a:ext>
            </a:extLst>
          </p:cNvPr>
          <p:cNvGraphicFramePr>
            <a:graphicFrameLocks noGrp="1"/>
          </p:cNvGraphicFramePr>
          <p:nvPr>
            <p:extLst>
              <p:ext uri="{D42A27DB-BD31-4B8C-83A1-F6EECF244321}">
                <p14:modId xmlns:p14="http://schemas.microsoft.com/office/powerpoint/2010/main" val="509360790"/>
              </p:ext>
            </p:extLst>
          </p:nvPr>
        </p:nvGraphicFramePr>
        <p:xfrm>
          <a:off x="8026484" y="4469973"/>
          <a:ext cx="2684944" cy="3018640"/>
        </p:xfrm>
        <a:graphic>
          <a:graphicData uri="http://schemas.openxmlformats.org/drawingml/2006/table">
            <a:tbl>
              <a:tblPr firstRow="1" bandRow="1">
                <a:tableStyleId>{93296810-A885-4BE3-A3E7-6D5BEEA58F35}</a:tableStyleId>
              </a:tblPr>
              <a:tblGrid>
                <a:gridCol w="2684944">
                  <a:extLst>
                    <a:ext uri="{9D8B030D-6E8A-4147-A177-3AD203B41FA5}">
                      <a16:colId xmlns:a16="http://schemas.microsoft.com/office/drawing/2014/main" val="489748474"/>
                    </a:ext>
                  </a:extLst>
                </a:gridCol>
              </a:tblGrid>
              <a:tr h="285976">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Historical sources</a:t>
                      </a:r>
                      <a:endParaRPr lang="en-GB" sz="1200" dirty="0"/>
                    </a:p>
                  </a:txBody>
                  <a:tcPr/>
                </a:tc>
                <a:extLst>
                  <a:ext uri="{0D108BD9-81ED-4DB2-BD59-A6C34878D82A}">
                    <a16:rowId xmlns:a16="http://schemas.microsoft.com/office/drawing/2014/main" val="1676012475"/>
                  </a:ext>
                </a:extLst>
              </a:tr>
              <a:tr h="2732664">
                <a:tc>
                  <a:txBody>
                    <a:bodyPr/>
                    <a:lstStyle/>
                    <a:p>
                      <a:pPr rtl="0">
                        <a:spcBef>
                          <a:spcPts val="0"/>
                        </a:spcBef>
                        <a:spcAft>
                          <a:spcPts val="600"/>
                        </a:spcAft>
                      </a:pPr>
                      <a:r>
                        <a:rPr lang="en-GB" sz="1200" b="0" i="0" u="none" strike="noStrike" dirty="0" smtClean="0">
                          <a:solidFill>
                            <a:srgbClr val="000000"/>
                          </a:solidFill>
                          <a:effectLst/>
                        </a:rPr>
                        <a:t>They give us information about things that happened in the past. </a:t>
                      </a:r>
                    </a:p>
                    <a:p>
                      <a:pPr rtl="0">
                        <a:spcBef>
                          <a:spcPts val="0"/>
                        </a:spcBef>
                        <a:spcAft>
                          <a:spcPts val="600"/>
                        </a:spcAft>
                      </a:pPr>
                      <a:r>
                        <a:rPr lang="en-GB" sz="1200" b="0" i="0" u="none" strike="noStrike" dirty="0" smtClean="0">
                          <a:solidFill>
                            <a:srgbClr val="000000"/>
                          </a:solidFill>
                          <a:effectLst/>
                        </a:rPr>
                        <a:t>Some are more useful than others.</a:t>
                      </a:r>
                    </a:p>
                    <a:p>
                      <a:pPr rtl="0">
                        <a:spcBef>
                          <a:spcPts val="0"/>
                        </a:spcBef>
                        <a:spcAft>
                          <a:spcPts val="0"/>
                        </a:spcAft>
                      </a:pPr>
                      <a:r>
                        <a:rPr lang="en-GB" sz="1200" b="0" i="0" u="none" strike="noStrike" dirty="0" smtClean="0">
                          <a:effectLst/>
                        </a:rPr>
                        <a:t>London Gazette newspaper report from</a:t>
                      </a:r>
                      <a:endParaRPr lang="en-GB" sz="1200" b="0" dirty="0" smtClean="0">
                        <a:effectLst/>
                      </a:endParaRPr>
                    </a:p>
                    <a:p>
                      <a:pPr lvl="3" rtl="0">
                        <a:spcBef>
                          <a:spcPts val="0"/>
                        </a:spcBef>
                        <a:spcAft>
                          <a:spcPts val="0"/>
                        </a:spcAft>
                      </a:pPr>
                      <a:r>
                        <a:rPr lang="en-GB" sz="1200" b="0" i="0" u="none" strike="noStrike" dirty="0" smtClean="0">
                          <a:effectLst/>
                        </a:rPr>
                        <a:t>3</a:t>
                      </a:r>
                      <a:r>
                        <a:rPr lang="en-GB" sz="1200" b="0" i="0" u="none" strike="noStrike" baseline="30000" dirty="0" smtClean="0">
                          <a:effectLst/>
                        </a:rPr>
                        <a:t>rd</a:t>
                      </a:r>
                      <a:r>
                        <a:rPr lang="en-GB" sz="1200" b="0" i="0" u="none" strike="noStrike" dirty="0" smtClean="0">
                          <a:effectLst/>
                        </a:rPr>
                        <a:t> September 1666</a:t>
                      </a:r>
                    </a:p>
                    <a:p>
                      <a:pPr lvl="3" rtl="0">
                        <a:spcBef>
                          <a:spcPts val="0"/>
                        </a:spcBef>
                        <a:spcAft>
                          <a:spcPts val="0"/>
                        </a:spcAft>
                      </a:pPr>
                      <a:endParaRPr lang="en-GB" sz="1200" dirty="0" smtClean="0"/>
                    </a:p>
                    <a:p>
                      <a:pPr lvl="3" rtl="0">
                        <a:spcBef>
                          <a:spcPts val="0"/>
                        </a:spcBef>
                        <a:spcAft>
                          <a:spcPts val="0"/>
                        </a:spcAft>
                      </a:pPr>
                      <a:r>
                        <a:rPr lang="en-GB" sz="1200" b="0" i="0" u="none" strike="noStrike" dirty="0" smtClean="0">
                          <a:effectLst/>
                        </a:rPr>
                        <a:t>An eyewitness statement</a:t>
                      </a:r>
                      <a:r>
                        <a:rPr lang="en-GB" sz="1200" b="0" i="0" u="none" strike="noStrike" baseline="0" dirty="0" smtClean="0">
                          <a:effectLst/>
                        </a:rPr>
                        <a:t> </a:t>
                      </a:r>
                      <a:r>
                        <a:rPr lang="en-GB" sz="1200" b="0" i="0" u="none" strike="noStrike" dirty="0" smtClean="0">
                          <a:effectLst/>
                        </a:rPr>
                        <a:t>about the fire, signed by</a:t>
                      </a:r>
                      <a:r>
                        <a:rPr lang="en-GB" sz="1200" b="0" i="0" u="none" strike="noStrike" baseline="0" dirty="0" smtClean="0">
                          <a:effectLst/>
                        </a:rPr>
                        <a:t> </a:t>
                      </a:r>
                      <a:r>
                        <a:rPr lang="en-GB" sz="1200" b="0" i="0" u="none" strike="noStrike" dirty="0" smtClean="0">
                          <a:effectLst/>
                        </a:rPr>
                        <a:t>John Morgan in 1668</a:t>
                      </a:r>
                    </a:p>
                    <a:p>
                      <a:pPr lvl="3" rtl="0">
                        <a:spcBef>
                          <a:spcPts val="0"/>
                        </a:spcBef>
                        <a:spcAft>
                          <a:spcPts val="0"/>
                        </a:spcAft>
                      </a:pPr>
                      <a:endParaRPr lang="en-GB" sz="1200" b="0" i="0" u="none" strike="noStrike" dirty="0" smtClean="0">
                        <a:effectLst/>
                      </a:endParaRPr>
                    </a:p>
                  </a:txBody>
                  <a:tcPr/>
                </a:tc>
                <a:extLst>
                  <a:ext uri="{0D108BD9-81ED-4DB2-BD59-A6C34878D82A}">
                    <a16:rowId xmlns:a16="http://schemas.microsoft.com/office/drawing/2014/main" val="160365821"/>
                  </a:ext>
                </a:extLst>
              </a:tr>
            </a:tbl>
          </a:graphicData>
        </a:graphic>
      </p:graphicFrame>
      <p:sp>
        <p:nvSpPr>
          <p:cNvPr id="50" name="Rectangle: Rounded Corners 17">
            <a:extLst>
              <a:ext uri="{FF2B5EF4-FFF2-40B4-BE49-F238E27FC236}">
                <a16:creationId xmlns:a16="http://schemas.microsoft.com/office/drawing/2014/main" id="{2740400A-1695-438C-A3A3-A369780D4A51}"/>
              </a:ext>
            </a:extLst>
          </p:cNvPr>
          <p:cNvSpPr/>
          <p:nvPr/>
        </p:nvSpPr>
        <p:spPr>
          <a:xfrm>
            <a:off x="5296948" y="4778867"/>
            <a:ext cx="924889" cy="634247"/>
          </a:xfrm>
          <a:prstGeom prst="roundRect">
            <a:avLst>
              <a:gd name="adj" fmla="val 9143"/>
            </a:avLst>
          </a:prstGeom>
          <a:solidFill>
            <a:srgbClr val="F8BD95"/>
          </a:solidFill>
          <a:ln w="28575">
            <a:solidFill>
              <a:srgbClr val="F082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 name="Picture 50">
            <a:extLst>
              <a:ext uri="{FF2B5EF4-FFF2-40B4-BE49-F238E27FC236}">
                <a16:creationId xmlns:a16="http://schemas.microsoft.com/office/drawing/2014/main" id="{3B78A7C0-AF17-40F4-A622-83EFE76151AF}"/>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463564" y="4725438"/>
            <a:ext cx="824437" cy="849561"/>
          </a:xfrm>
          <a:prstGeom prst="rect">
            <a:avLst/>
          </a:prstGeom>
        </p:spPr>
      </p:pic>
      <p:pic>
        <p:nvPicPr>
          <p:cNvPr id="52" name="Picture 51">
            <a:extLst>
              <a:ext uri="{FF2B5EF4-FFF2-40B4-BE49-F238E27FC236}">
                <a16:creationId xmlns:a16="http://schemas.microsoft.com/office/drawing/2014/main" id="{CBCF654F-4B36-46A0-B3E7-F3E86F236E90}"/>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5776538" y="5310794"/>
            <a:ext cx="525696" cy="311497"/>
          </a:xfrm>
          <a:prstGeom prst="rect">
            <a:avLst/>
          </a:prstGeom>
        </p:spPr>
      </p:pic>
      <p:pic>
        <p:nvPicPr>
          <p:cNvPr id="54" name="Picture 53">
            <a:extLst>
              <a:ext uri="{FF2B5EF4-FFF2-40B4-BE49-F238E27FC236}">
                <a16:creationId xmlns:a16="http://schemas.microsoft.com/office/drawing/2014/main" id="{363CC75F-1D99-415D-B2A4-F3614D72A4AC}"/>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3132713" y="6859433"/>
            <a:ext cx="434258" cy="629181"/>
          </a:xfrm>
          <a:prstGeom prst="rect">
            <a:avLst/>
          </a:prstGeom>
        </p:spPr>
      </p:pic>
      <p:pic>
        <p:nvPicPr>
          <p:cNvPr id="55" name="Picture 54">
            <a:extLst>
              <a:ext uri="{FF2B5EF4-FFF2-40B4-BE49-F238E27FC236}">
                <a16:creationId xmlns:a16="http://schemas.microsoft.com/office/drawing/2014/main" id="{EAD4DD51-4913-4F89-90B2-703021759E97}"/>
              </a:ext>
            </a:extLst>
          </p:cNvPr>
          <p:cNvPicPr>
            <a:picLocks noChangeAspect="1"/>
          </p:cNvPicPr>
          <p:nvPr/>
        </p:nvPicPr>
        <p:blipFill rotWithShape="1">
          <a:blip r:embed="rId20" cstate="print">
            <a:extLst>
              <a:ext uri="{28A0092B-C50C-407E-A947-70E740481C1C}">
                <a14:useLocalDpi xmlns:a14="http://schemas.microsoft.com/office/drawing/2010/main" val="0"/>
              </a:ext>
            </a:extLst>
          </a:blip>
          <a:srcRect l="5050" t="6945" r="6654" b="5778"/>
          <a:stretch/>
        </p:blipFill>
        <p:spPr>
          <a:xfrm>
            <a:off x="8192848" y="5713346"/>
            <a:ext cx="750883" cy="1049838"/>
          </a:xfrm>
          <a:prstGeom prst="rect">
            <a:avLst/>
          </a:prstGeom>
          <a:ln w="12700">
            <a:solidFill>
              <a:schemeClr val="tx1"/>
            </a:solidFill>
          </a:ln>
        </p:spPr>
      </p:pic>
      <p:pic>
        <p:nvPicPr>
          <p:cNvPr id="56" name="Picture 55">
            <a:extLst>
              <a:ext uri="{FF2B5EF4-FFF2-40B4-BE49-F238E27FC236}">
                <a16:creationId xmlns:a16="http://schemas.microsoft.com/office/drawing/2014/main" id="{8B9CA3FE-032E-42CB-89BE-28C496B6DCE2}"/>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772099" y="6064335"/>
            <a:ext cx="736176" cy="1114780"/>
          </a:xfrm>
          <a:prstGeom prst="rect">
            <a:avLst/>
          </a:prstGeom>
        </p:spPr>
      </p:pic>
      <p:pic>
        <p:nvPicPr>
          <p:cNvPr id="57" name="Picture 56"/>
          <p:cNvPicPr>
            <a:picLocks noChangeAspect="1"/>
          </p:cNvPicPr>
          <p:nvPr/>
        </p:nvPicPr>
        <p:blipFill>
          <a:blip r:embed="rId22"/>
          <a:stretch>
            <a:fillRect/>
          </a:stretch>
        </p:blipFill>
        <p:spPr>
          <a:xfrm>
            <a:off x="6216575" y="2404737"/>
            <a:ext cx="344729" cy="659405"/>
          </a:xfrm>
          <a:prstGeom prst="rect">
            <a:avLst/>
          </a:prstGeom>
        </p:spPr>
      </p:pic>
      <p:pic>
        <p:nvPicPr>
          <p:cNvPr id="58" name="Picture 57"/>
          <p:cNvPicPr>
            <a:picLocks noChangeAspect="1"/>
          </p:cNvPicPr>
          <p:nvPr/>
        </p:nvPicPr>
        <p:blipFill>
          <a:blip r:embed="rId23"/>
          <a:stretch>
            <a:fillRect/>
          </a:stretch>
        </p:blipFill>
        <p:spPr>
          <a:xfrm>
            <a:off x="7570647" y="2371196"/>
            <a:ext cx="432717" cy="667620"/>
          </a:xfrm>
          <a:prstGeom prst="rect">
            <a:avLst/>
          </a:prstGeom>
        </p:spPr>
      </p:pic>
      <p:pic>
        <p:nvPicPr>
          <p:cNvPr id="20" name="Picture 19">
            <a:extLst>
              <a:ext uri="{FF2B5EF4-FFF2-40B4-BE49-F238E27FC236}">
                <a16:creationId xmlns:a16="http://schemas.microsoft.com/office/drawing/2014/main" id="{DB855478-94E8-B24A-5C7C-E678E34A369D}"/>
              </a:ext>
            </a:extLst>
          </p:cNvPr>
          <p:cNvPicPr/>
          <p:nvPr/>
        </p:nvPicPr>
        <p:blipFill>
          <a:blip r:embed="rId24" cstate="print">
            <a:extLst>
              <a:ext uri="{BEBA8EAE-BF5A-486C-A8C5-ECC9F3942E4B}">
                <a14:imgProps xmlns:a14="http://schemas.microsoft.com/office/drawing/2010/main">
                  <a14:imgLayer r:embed="rId25">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Tree>
    <p:extLst>
      <p:ext uri="{BB962C8B-B14F-4D97-AF65-F5344CB8AC3E}">
        <p14:creationId xmlns:p14="http://schemas.microsoft.com/office/powerpoint/2010/main" val="1617530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par>
                                <p:cTn id="8" presetID="10" presetClass="entr" presetSubtype="0" fill="hold"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fade">
                                      <p:cBhvr>
                                        <p:cTn id="10" dur="500"/>
                                        <p:tgtEl>
                                          <p:spTgt spid="46"/>
                                        </p:tgtEl>
                                      </p:cBhvr>
                                    </p:animEffect>
                                  </p:childTnLst>
                                </p:cTn>
                              </p:par>
                              <p:par>
                                <p:cTn id="11" presetID="63" presetClass="path" presetSubtype="0" accel="50000" decel="50000" fill="hold" nodeType="withEffect">
                                  <p:stCondLst>
                                    <p:cond delay="0"/>
                                  </p:stCondLst>
                                  <p:childTnLst>
                                    <p:animMotion origin="layout" path="M 5.55556E-7 3.33333E-6 L 0.09809 3.33333E-6 " pathEditMode="relative" rAng="0" ptsTypes="AA">
                                      <p:cBhvr>
                                        <p:cTn id="12" dur="1000" fill="hold"/>
                                        <p:tgtEl>
                                          <p:spTgt spid="54"/>
                                        </p:tgtEl>
                                        <p:attrNameLst>
                                          <p:attrName>ppt_x</p:attrName>
                                          <p:attrName>ppt_y</p:attrName>
                                        </p:attrNameLst>
                                      </p:cBhvr>
                                      <p:rCtr x="489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4252</TotalTime>
  <Words>698</Words>
  <Application>Microsoft Office PowerPoint</Application>
  <PresentationFormat>Custom</PresentationFormat>
  <Paragraphs>110</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61</cp:revision>
  <dcterms:created xsi:type="dcterms:W3CDTF">2023-11-14T15:55:26Z</dcterms:created>
  <dcterms:modified xsi:type="dcterms:W3CDTF">2024-09-17T12:13:16Z</dcterms:modified>
</cp:coreProperties>
</file>