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80" d="100"/>
          <a:sy n="80" d="100"/>
        </p:scale>
        <p:origin x="11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14/11/2024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14/11/2024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14/11/2024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14/11/2024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image" Target="../media/image1.png"/><Relationship Id="rId16"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25202BAF-5886-23BE-5DD6-F26DD870AB85}"/>
              </a:ext>
            </a:extLst>
          </p:cNvPr>
          <p:cNvGraphicFramePr>
            <a:graphicFrameLocks noGrp="1"/>
          </p:cNvGraphicFramePr>
          <p:nvPr>
            <p:extLst>
              <p:ext uri="{D42A27DB-BD31-4B8C-83A1-F6EECF244321}">
                <p14:modId xmlns:p14="http://schemas.microsoft.com/office/powerpoint/2010/main" val="2642100327"/>
              </p:ext>
            </p:extLst>
          </p:nvPr>
        </p:nvGraphicFramePr>
        <p:xfrm>
          <a:off x="7408810" y="657146"/>
          <a:ext cx="3204122" cy="6652383"/>
        </p:xfrm>
        <a:graphic>
          <a:graphicData uri="http://schemas.openxmlformats.org/drawingml/2006/table">
            <a:tbl>
              <a:tblPr firstRow="1" bandRow="1">
                <a:tableStyleId>{93296810-A885-4BE3-A3E7-6D5BEEA58F35}</a:tableStyleId>
              </a:tblPr>
              <a:tblGrid>
                <a:gridCol w="1229377">
                  <a:extLst>
                    <a:ext uri="{9D8B030D-6E8A-4147-A177-3AD203B41FA5}">
                      <a16:colId xmlns:a16="http://schemas.microsoft.com/office/drawing/2014/main" val="1630223619"/>
                    </a:ext>
                  </a:extLst>
                </a:gridCol>
                <a:gridCol w="1974745">
                  <a:extLst>
                    <a:ext uri="{9D8B030D-6E8A-4147-A177-3AD203B41FA5}">
                      <a16:colId xmlns:a16="http://schemas.microsoft.com/office/drawing/2014/main" val="3000337798"/>
                    </a:ext>
                  </a:extLst>
                </a:gridCol>
              </a:tblGrid>
              <a:tr h="119269">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401540">
                <a:tc>
                  <a:txBody>
                    <a:bodyPr/>
                    <a:lstStyle/>
                    <a:p>
                      <a:r>
                        <a:rPr lang="en-GB" sz="1200" b="0" dirty="0" smtClean="0">
                          <a:latin typeface="Calibri" panose="020F0502020204030204" pitchFamily="34" charset="0"/>
                          <a:ea typeface="Calibri" panose="020F0502020204030204" pitchFamily="34" charset="0"/>
                          <a:cs typeface="Times New Roman" panose="02020603050405020304" pitchFamily="18" charset="0"/>
                        </a:rPr>
                        <a:t>alive</a:t>
                      </a:r>
                      <a:endParaRPr lang="en-GB" sz="1200" b="0" dirty="0" smtClean="0"/>
                    </a:p>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latin typeface="Calibri" panose="020F0502020204030204" pitchFamily="34" charset="0"/>
                          <a:ea typeface="Calibri" panose="020F0502020204030204" pitchFamily="34" charset="0"/>
                          <a:cs typeface="Times New Roman" panose="02020603050405020304" pitchFamily="18" charset="0"/>
                        </a:rPr>
                        <a:t>adjective</a:t>
                      </a:r>
                      <a:r>
                        <a:rPr lang="en-GB" sz="1200" dirty="0" smtClean="0">
                          <a:latin typeface="Calibri" panose="020F0502020204030204" pitchFamily="34" charset="0"/>
                          <a:ea typeface="Calibri" panose="020F0502020204030204" pitchFamily="34" charset="0"/>
                          <a:cs typeface="Times New Roman" panose="02020603050405020304" pitchFamily="18" charset="0"/>
                        </a:rPr>
                        <a:t>. living and not dead.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46012392"/>
                  </a:ext>
                </a:extLst>
              </a:tr>
              <a:tr h="422536">
                <a:tc>
                  <a:txBody>
                    <a:bodyPr/>
                    <a:lstStyle/>
                    <a:p>
                      <a:r>
                        <a:rPr lang="en-GB" sz="1200" dirty="0" smtClean="0"/>
                        <a:t>Amazing</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latin typeface="Calibri" panose="020F0502020204030204" pitchFamily="34" charset="0"/>
                          <a:ea typeface="Calibri" panose="020F0502020204030204" pitchFamily="34" charset="0"/>
                          <a:cs typeface="Times New Roman" panose="02020603050405020304" pitchFamily="18" charset="0"/>
                        </a:rPr>
                        <a:t>adjective</a:t>
                      </a:r>
                      <a:r>
                        <a:rPr lang="en-GB" sz="1200" dirty="0" smtClean="0">
                          <a:latin typeface="Calibri" panose="020F0502020204030204" pitchFamily="34" charset="0"/>
                          <a:ea typeface="Calibri" panose="020F0502020204030204" pitchFamily="34" charset="0"/>
                          <a:cs typeface="Times New Roman" panose="02020603050405020304" pitchFamily="18" charset="0"/>
                        </a:rPr>
                        <a:t>. very surprising or wonderful. </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68828600"/>
                  </a:ext>
                </a:extLst>
              </a:tr>
              <a:tr h="625048">
                <a:tc>
                  <a:txBody>
                    <a:bodyPr/>
                    <a:lstStyle/>
                    <a:p>
                      <a:r>
                        <a:rPr lang="en-GB" sz="1200" dirty="0" smtClean="0"/>
                        <a:t>Bible</a:t>
                      </a:r>
                      <a:endParaRPr lang="en-GB" sz="1200" dirty="0" smtClean="0"/>
                    </a:p>
                    <a:p>
                      <a:endParaRPr lang="en-GB" sz="1200" dirty="0" smtClean="0"/>
                    </a:p>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latin typeface="Calibri" panose="020F0502020204030204" pitchFamily="34" charset="0"/>
                          <a:ea typeface="Calibri" panose="020F0502020204030204" pitchFamily="34" charset="0"/>
                          <a:cs typeface="Times New Roman" panose="02020603050405020304" pitchFamily="18" charset="0"/>
                        </a:rPr>
                        <a:t>noun. </a:t>
                      </a:r>
                      <a:r>
                        <a:rPr lang="en-GB" sz="1200" dirty="0" smtClean="0">
                          <a:latin typeface="Calibri" panose="020F0502020204030204" pitchFamily="34" charset="0"/>
                          <a:ea typeface="Calibri" panose="020F0502020204030204" pitchFamily="34" charset="0"/>
                          <a:cs typeface="Times New Roman" panose="02020603050405020304" pitchFamily="18" charset="0"/>
                        </a:rPr>
                        <a:t>a special book for Christians that tells stories about God and Jesus. </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14499594"/>
                  </a:ext>
                </a:extLst>
              </a:tr>
              <a:tr h="625048">
                <a:tc>
                  <a:txBody>
                    <a:bodyPr/>
                    <a:lstStyle/>
                    <a:p>
                      <a:r>
                        <a:rPr lang="en-GB" sz="1200" dirty="0" smtClean="0"/>
                        <a:t>creation</a:t>
                      </a:r>
                      <a:endParaRPr lang="en-GB" sz="1200" dirty="0" smtClean="0"/>
                    </a:p>
                    <a:p>
                      <a:endParaRPr lang="en-GB" sz="1200" dirty="0" smtClean="0"/>
                    </a:p>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latin typeface="Calibri" panose="020F0502020204030204" pitchFamily="34" charset="0"/>
                          <a:ea typeface="Calibri" panose="020F0502020204030204" pitchFamily="34" charset="0"/>
                          <a:cs typeface="Times New Roman" panose="02020603050405020304" pitchFamily="18" charset="0"/>
                        </a:rPr>
                        <a:t>noun. </a:t>
                      </a:r>
                      <a:r>
                        <a:rPr lang="en-GB" sz="1200" i="0" dirty="0" smtClean="0">
                          <a:latin typeface="Calibri" panose="020F0502020204030204" pitchFamily="34" charset="0"/>
                          <a:ea typeface="Calibri" panose="020F0502020204030204" pitchFamily="34" charset="0"/>
                          <a:cs typeface="Times New Roman" panose="02020603050405020304" pitchFamily="18" charset="0"/>
                        </a:rPr>
                        <a:t>m</a:t>
                      </a:r>
                      <a:r>
                        <a:rPr lang="en-GB" sz="1200" dirty="0" smtClean="0">
                          <a:latin typeface="Calibri" panose="020F0502020204030204" pitchFamily="34" charset="0"/>
                          <a:ea typeface="Calibri" panose="020F0502020204030204" pitchFamily="34" charset="0"/>
                          <a:cs typeface="Times New Roman" panose="02020603050405020304" pitchFamily="18" charset="0"/>
                        </a:rPr>
                        <a:t>aking something new. Some people believe God created the world. </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540636860"/>
                  </a:ext>
                </a:extLst>
              </a:tr>
              <a:tr h="625048">
                <a:tc>
                  <a:txBody>
                    <a:bodyPr/>
                    <a:lstStyle/>
                    <a:p>
                      <a:endParaRPr lang="en-GB" sz="1200" dirty="0" smtClean="0"/>
                    </a:p>
                    <a:p>
                      <a:r>
                        <a:rPr lang="en-GB" sz="1200" dirty="0" smtClean="0"/>
                        <a:t>God</a:t>
                      </a:r>
                      <a:endParaRPr lang="en-GB" sz="1200" dirty="0" smtClean="0"/>
                    </a:p>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 </a:t>
                      </a:r>
                      <a:r>
                        <a:rPr lang="en-GB" sz="1200" dirty="0" smtClean="0">
                          <a:latin typeface="Calibri" panose="020F0502020204030204" pitchFamily="34" charset="0"/>
                          <a:ea typeface="Calibri" panose="020F0502020204030204" pitchFamily="34" charset="0"/>
                          <a:cs typeface="Times New Roman" panose="02020603050405020304" pitchFamily="18" charset="0"/>
                        </a:rPr>
                        <a:t>the creator and ruler of the universe, worshipped by many people.</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22754279"/>
                  </a:ext>
                </a:extLst>
              </a:tr>
              <a:tr h="540935">
                <a:tc>
                  <a:txBody>
                    <a:bodyPr/>
                    <a:lstStyle/>
                    <a:p>
                      <a:r>
                        <a:rPr lang="en-GB" sz="1200" dirty="0" smtClean="0"/>
                        <a:t>look after</a:t>
                      </a:r>
                    </a:p>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verb phrase. t</a:t>
                      </a:r>
                      <a:r>
                        <a:rPr lang="en-GB" sz="1200" dirty="0" smtClean="0">
                          <a:latin typeface="Calibri" panose="020F0502020204030204" pitchFamily="34" charset="0"/>
                          <a:ea typeface="Calibri" panose="020F0502020204030204" pitchFamily="34" charset="0"/>
                          <a:cs typeface="Times New Roman" panose="02020603050405020304" pitchFamily="18" charset="0"/>
                        </a:rPr>
                        <a:t>o take care of something or someone. </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64174164"/>
                  </a:ext>
                </a:extLst>
              </a:tr>
              <a:tr h="625048">
                <a:tc>
                  <a:txBody>
                    <a:bodyPr/>
                    <a:lstStyle/>
                    <a:p>
                      <a:r>
                        <a:rPr lang="en-GB" sz="1200" dirty="0" smtClean="0"/>
                        <a:t>special</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adjective</a:t>
                      </a:r>
                      <a:r>
                        <a:rPr lang="en-GB" sz="1200" dirty="0" smtClean="0">
                          <a:latin typeface="Calibri" panose="020F0502020204030204" pitchFamily="34" charset="0"/>
                          <a:ea typeface="Calibri" panose="020F0502020204030204" pitchFamily="34" charset="0"/>
                          <a:cs typeface="Times New Roman" panose="02020603050405020304" pitchFamily="18" charset="0"/>
                        </a:rPr>
                        <a:t>. something that is important or different in a good way. </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4553347"/>
                  </a:ext>
                </a:extLst>
              </a:tr>
              <a:tr h="625048">
                <a:tc>
                  <a:txBody>
                    <a:bodyPr/>
                    <a:lstStyle/>
                    <a:p>
                      <a:r>
                        <a:rPr lang="en-GB" sz="1200" dirty="0" smtClean="0"/>
                        <a:t>story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a:t>
                      </a:r>
                      <a:r>
                        <a:rPr lang="en-GB" sz="1200" dirty="0" smtClean="0">
                          <a:latin typeface="Calibri" panose="020F0502020204030204" pitchFamily="34" charset="0"/>
                          <a:ea typeface="Calibri" panose="020F0502020204030204" pitchFamily="34" charset="0"/>
                          <a:cs typeface="Times New Roman" panose="02020603050405020304" pitchFamily="18" charset="0"/>
                        </a:rPr>
                        <a:t> a tale about events, real or imagined.</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25242912"/>
                  </a:ext>
                </a:extLst>
              </a:tr>
              <a:tr h="439802">
                <a:tc>
                  <a:txBody>
                    <a:bodyPr/>
                    <a:lstStyle/>
                    <a:p>
                      <a:r>
                        <a:rPr lang="en-GB" sz="1200" dirty="0" smtClean="0"/>
                        <a:t>unique</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adjective</a:t>
                      </a:r>
                      <a:r>
                        <a:rPr lang="en-GB" sz="1200" dirty="0" smtClean="0">
                          <a:latin typeface="Calibri" panose="020F0502020204030204" pitchFamily="34" charset="0"/>
                          <a:ea typeface="Calibri" panose="020F0502020204030204" pitchFamily="34" charset="0"/>
                          <a:cs typeface="Times New Roman" panose="02020603050405020304" pitchFamily="18" charset="0"/>
                        </a:rPr>
                        <a:t>. one of a kind, unlike anything else. </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50581065"/>
                  </a:ext>
                </a:extLst>
              </a:tr>
              <a:tr h="625048">
                <a:tc>
                  <a:txBody>
                    <a:bodyPr/>
                    <a:lstStyle/>
                    <a:p>
                      <a:r>
                        <a:rPr lang="en-GB" sz="1200" dirty="0" smtClean="0"/>
                        <a:t>wonder</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 </a:t>
                      </a:r>
                      <a:r>
                        <a:rPr lang="en-GB" sz="1200" i="0" dirty="0" smtClean="0">
                          <a:latin typeface="Calibri" panose="020F0502020204030204" pitchFamily="34" charset="0"/>
                          <a:ea typeface="Calibri" panose="020F0502020204030204" pitchFamily="34" charset="0"/>
                          <a:cs typeface="Times New Roman" panose="02020603050405020304" pitchFamily="18" charset="0"/>
                        </a:rPr>
                        <a:t>s</a:t>
                      </a:r>
                      <a:r>
                        <a:rPr lang="en-GB" sz="1200" dirty="0" smtClean="0">
                          <a:latin typeface="Calibri" panose="020F0502020204030204" pitchFamily="34" charset="0"/>
                          <a:ea typeface="Calibri" panose="020F0502020204030204" pitchFamily="34" charset="0"/>
                          <a:cs typeface="Times New Roman" panose="02020603050405020304" pitchFamily="18" charset="0"/>
                        </a:rPr>
                        <a:t>omething that makes you feel surprise and amazement. </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556920192"/>
                  </a:ext>
                </a:extLst>
              </a:tr>
              <a:tr h="625048">
                <a:tc>
                  <a:txBody>
                    <a:bodyPr/>
                    <a:lstStyle/>
                    <a:p>
                      <a:r>
                        <a:rPr lang="en-GB" sz="1200" dirty="0" smtClean="0"/>
                        <a:t>world</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 </a:t>
                      </a:r>
                      <a:r>
                        <a:rPr lang="en-GB" sz="1200" i="0" dirty="0" smtClean="0">
                          <a:latin typeface="Calibri" panose="020F0502020204030204" pitchFamily="34" charset="0"/>
                          <a:ea typeface="Calibri" panose="020F0502020204030204" pitchFamily="34" charset="0"/>
                          <a:cs typeface="Times New Roman" panose="02020603050405020304" pitchFamily="18" charset="0"/>
                        </a:rPr>
                        <a:t>t</a:t>
                      </a:r>
                      <a:r>
                        <a:rPr lang="en-GB" sz="1200" dirty="0" smtClean="0">
                          <a:latin typeface="Calibri" panose="020F0502020204030204" pitchFamily="34" charset="0"/>
                          <a:ea typeface="Calibri" panose="020F0502020204030204" pitchFamily="34" charset="0"/>
                          <a:cs typeface="Times New Roman" panose="02020603050405020304" pitchFamily="18" charset="0"/>
                        </a:rPr>
                        <a:t>he Earth and all the people, animals, and places on the</a:t>
                      </a:r>
                      <a:r>
                        <a:rPr lang="en-GB" sz="1200" baseline="0" dirty="0" smtClean="0">
                          <a:latin typeface="Calibri" panose="020F0502020204030204" pitchFamily="34" charset="0"/>
                          <a:ea typeface="Calibri" panose="020F0502020204030204" pitchFamily="34" charset="0"/>
                          <a:cs typeface="Times New Roman" panose="02020603050405020304" pitchFamily="18" charset="0"/>
                        </a:rPr>
                        <a:t> Earth.</a:t>
                      </a:r>
                      <a:endParaRPr lang="en-GB" sz="1200" b="0" i="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74205775"/>
                  </a:ext>
                </a:extLst>
              </a:tr>
            </a:tbl>
          </a:graphicData>
        </a:graphic>
      </p:graphicFrame>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834182594"/>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Reception– What makes our world wonderful?</a:t>
                      </a:r>
                      <a:endParaRPr lang="en-GB" sz="1800" b="0" dirty="0" smtClean="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828132427"/>
              </p:ext>
            </p:extLst>
          </p:nvPr>
        </p:nvGraphicFramePr>
        <p:xfrm>
          <a:off x="-7445" y="2170897"/>
          <a:ext cx="7356386" cy="2743200"/>
        </p:xfrm>
        <a:graphic>
          <a:graphicData uri="http://schemas.openxmlformats.org/drawingml/2006/table">
            <a:tbl>
              <a:tblPr firstRow="1" bandRow="1">
                <a:tableStyleId>{93296810-A885-4BE3-A3E7-6D5BEEA58F35}</a:tableStyleId>
              </a:tblPr>
              <a:tblGrid>
                <a:gridCol w="7356386">
                  <a:extLst>
                    <a:ext uri="{9D8B030D-6E8A-4147-A177-3AD203B41FA5}">
                      <a16:colId xmlns:a16="http://schemas.microsoft.com/office/drawing/2014/main" val="1982642286"/>
                    </a:ext>
                  </a:extLst>
                </a:gridCol>
              </a:tblGrid>
              <a:tr h="0">
                <a:tc>
                  <a:txBody>
                    <a:bodyPr/>
                    <a:lstStyle/>
                    <a:p>
                      <a:r>
                        <a:rPr lang="en-GB" sz="1200" dirty="0" smtClean="0"/>
                        <a:t>The story of Creation in the Bible</a:t>
                      </a:r>
                      <a:endParaRPr lang="en-GB" sz="1200" dirty="0"/>
                    </a:p>
                  </a:txBody>
                  <a:tcPr/>
                </a:tc>
                <a:extLst>
                  <a:ext uri="{0D108BD9-81ED-4DB2-BD59-A6C34878D82A}">
                    <a16:rowId xmlns:a16="http://schemas.microsoft.com/office/drawing/2014/main" val="4050361346"/>
                  </a:ext>
                </a:extLst>
              </a:tr>
              <a:tr h="37084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The Bible has a story that tells how God created the world in seven days. </a:t>
                      </a:r>
                    </a:p>
                    <a:p>
                      <a:pPr marL="1683365" marR="0" lvl="3"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On the first day, God made light and darkness, separating day from night. </a:t>
                      </a:r>
                    </a:p>
                    <a:p>
                      <a:pPr marL="1683365" marR="0" lvl="3"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On the second day, He made the sky. </a:t>
                      </a:r>
                    </a:p>
                    <a:p>
                      <a:pPr marL="1683365" marR="0" lvl="3"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On the third, He made land, sea, and plants. He filled the sky with the sun, moon, and stars on the fourth day. </a:t>
                      </a:r>
                    </a:p>
                    <a:p>
                      <a:pPr marL="1683365" marR="0" lvl="3"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On the fifth day, He created birds and sea animals. </a:t>
                      </a:r>
                    </a:p>
                    <a:p>
                      <a:pPr marL="1683365" marR="0" lvl="3"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Then, on the sixth day, He made all the animals that live on the land, and finally, He made humans to take care of His creation.</a:t>
                      </a:r>
                    </a:p>
                    <a:p>
                      <a:pPr marL="1683365" marR="0" lvl="3"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On the seventh day, God rested.</a:t>
                      </a:r>
                      <a:endParaRPr lang="en-GB" sz="1200" kern="1200" dirty="0" smtClean="0">
                        <a:solidFill>
                          <a:schemeClr val="dk1"/>
                        </a:solidFill>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Times New Roman" panose="02020603050405020304" pitchFamily="18" charset="0"/>
                          <a:ea typeface="Times New Roman" panose="02020603050405020304" pitchFamily="18" charset="0"/>
                          <a:cs typeface="Times New Roman" panose="02020603050405020304" pitchFamily="18" charset="0"/>
                        </a:rPr>
                        <a:t>This means Christians believe that God created everything in the world, from the big oceans to the tiny ants. They believe that God made everything for a reason, and that every part of nature is important. For example, God may have created trees to give us fresh air and food, and He created animals to fill the earth with life and beauty. This means everything is connected and fits together like a big puzzle. </a:t>
                      </a:r>
                    </a:p>
                  </a:txBody>
                  <a:tcPr/>
                </a:tc>
                <a:extLst>
                  <a:ext uri="{0D108BD9-81ED-4DB2-BD59-A6C34878D82A}">
                    <a16:rowId xmlns:a16="http://schemas.microsoft.com/office/drawing/2014/main" val="1192595194"/>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927585985"/>
              </p:ext>
            </p:extLst>
          </p:nvPr>
        </p:nvGraphicFramePr>
        <p:xfrm>
          <a:off x="0" y="640860"/>
          <a:ext cx="7341497" cy="1463040"/>
        </p:xfrm>
        <a:graphic>
          <a:graphicData uri="http://schemas.openxmlformats.org/drawingml/2006/table">
            <a:tbl>
              <a:tblPr firstRow="1" bandRow="1">
                <a:tableStyleId>{93296810-A885-4BE3-A3E7-6D5BEEA58F35}</a:tableStyleId>
              </a:tblPr>
              <a:tblGrid>
                <a:gridCol w="7341497">
                  <a:extLst>
                    <a:ext uri="{9D8B030D-6E8A-4147-A177-3AD203B41FA5}">
                      <a16:colId xmlns:a16="http://schemas.microsoft.com/office/drawing/2014/main" val="1982642286"/>
                    </a:ext>
                  </a:extLst>
                </a:gridCol>
              </a:tblGrid>
              <a:tr h="0">
                <a:tc>
                  <a:txBody>
                    <a:bodyPr/>
                    <a:lstStyle/>
                    <a:p>
                      <a:r>
                        <a:rPr lang="en-GB" sz="1200" dirty="0" smtClean="0"/>
                        <a:t>A wonderful world:</a:t>
                      </a:r>
                      <a:endParaRPr lang="en-GB" sz="1200" dirty="0"/>
                    </a:p>
                  </a:txBody>
                  <a:tcPr/>
                </a:tc>
                <a:extLst>
                  <a:ext uri="{0D108BD9-81ED-4DB2-BD59-A6C34878D82A}">
                    <a16:rowId xmlns:a16="http://schemas.microsoft.com/office/drawing/2014/main" val="4050361346"/>
                  </a:ext>
                </a:extLst>
              </a:tr>
              <a:tr h="370840">
                <a:tc>
                  <a:txBody>
                    <a:bodyPr/>
                    <a:lstStyle/>
                    <a:p>
                      <a:pPr marL="1511915" marR="0" lvl="3" indent="0" algn="l" defTabSz="1007943" rtl="0" eaLnBrk="1" fontAlgn="auto" latinLnBrk="0" hangingPunct="1">
                        <a:lnSpc>
                          <a:spcPct val="100000"/>
                        </a:lnSpc>
                        <a:spcBef>
                          <a:spcPts val="0"/>
                        </a:spcBef>
                        <a:spcAft>
                          <a:spcPts val="0"/>
                        </a:spcAft>
                        <a:buClrTx/>
                        <a:buSzTx/>
                        <a:buFontTx/>
                        <a:buNone/>
                        <a:tabLst/>
                        <a:defRPr/>
                      </a:pPr>
                      <a:r>
                        <a:rPr lang="en-GB" sz="1200" b="0" dirty="0" smtClean="0">
                          <a:latin typeface="Times New Roman" panose="02020603050405020304" pitchFamily="18" charset="0"/>
                          <a:ea typeface="Times New Roman" panose="02020603050405020304" pitchFamily="18" charset="0"/>
                          <a:cs typeface="Times New Roman" panose="02020603050405020304" pitchFamily="18" charset="0"/>
                        </a:rPr>
                        <a:t>Our world is a place of wonder, and some people believe it was created by God.</a:t>
                      </a: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
                      </a:r>
                      <a:b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b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Many people look at the world around them and see amazing things that fill them with awe and wonder—like the bright </a:t>
                      </a:r>
                      <a:r>
                        <a:rPr lang="en-GB" sz="1200" dirty="0" err="1" smtClean="0">
                          <a:latin typeface="Times New Roman" panose="02020603050405020304" pitchFamily="18" charset="0"/>
                          <a:ea typeface="Times New Roman" panose="02020603050405020304" pitchFamily="18" charset="0"/>
                          <a:cs typeface="Times New Roman" panose="02020603050405020304" pitchFamily="18" charset="0"/>
                        </a:rPr>
                        <a:t>colors</a:t>
                      </a: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 of a rainbow or the way birds can fly. Some people believe that these wonders didn’t just happen by chance but were created by God. They believe that God made the sun, the moon, the stars, the animals, and everything that lives on the Earth, from the tiniest insect to the tallest mountain.</a:t>
                      </a:r>
                      <a:endParaRPr lang="en-GB" sz="1200" dirty="0" smtClean="0">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192595194"/>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656213175"/>
              </p:ext>
            </p:extLst>
          </p:nvPr>
        </p:nvGraphicFramePr>
        <p:xfrm>
          <a:off x="-14889" y="4981094"/>
          <a:ext cx="2734429" cy="2377440"/>
        </p:xfrm>
        <a:graphic>
          <a:graphicData uri="http://schemas.openxmlformats.org/drawingml/2006/table">
            <a:tbl>
              <a:tblPr firstRow="1" bandRow="1">
                <a:tableStyleId>{93296810-A885-4BE3-A3E7-6D5BEEA58F35}</a:tableStyleId>
              </a:tblPr>
              <a:tblGrid>
                <a:gridCol w="2734429">
                  <a:extLst>
                    <a:ext uri="{9D8B030D-6E8A-4147-A177-3AD203B41FA5}">
                      <a16:colId xmlns:a16="http://schemas.microsoft.com/office/drawing/2014/main" val="1982642286"/>
                    </a:ext>
                  </a:extLst>
                </a:gridCol>
              </a:tblGrid>
              <a:tr h="0">
                <a:tc>
                  <a:txBody>
                    <a:bodyPr/>
                    <a:lstStyle/>
                    <a:p>
                      <a:r>
                        <a:rPr lang="en-GB" sz="1200" dirty="0" smtClean="0"/>
                        <a:t>How you ever made</a:t>
                      </a:r>
                      <a:r>
                        <a:rPr lang="en-GB" sz="1200" baseline="0" dirty="0" smtClean="0"/>
                        <a:t> something you were proud of?</a:t>
                      </a:r>
                      <a:endParaRPr lang="en-GB" sz="1200" dirty="0"/>
                    </a:p>
                  </a:txBody>
                  <a:tcPr/>
                </a:tc>
                <a:extLst>
                  <a:ext uri="{0D108BD9-81ED-4DB2-BD59-A6C34878D82A}">
                    <a16:rowId xmlns:a16="http://schemas.microsoft.com/office/drawing/2014/main" val="4050361346"/>
                  </a:ext>
                </a:extLst>
              </a:tr>
              <a:tr h="370840">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Have you ever built something out of Lego, painted a picture, or baked a cake? How did it feel when you finished it?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When we make something, we often feel proud because we worked hard and created something special.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In the same way, some people believe God is proud of the world He created because it is beautiful and full of life.</a:t>
                      </a:r>
                      <a:endParaRPr lang="en-GB" sz="1200" dirty="0" smtClean="0">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192595194"/>
                  </a:ext>
                </a:extLst>
              </a:tr>
            </a:tbl>
          </a:graphicData>
        </a:graphic>
      </p:graphicFrame>
      <p:pic>
        <p:nvPicPr>
          <p:cNvPr id="11" name="Picture 10" descr="Clipart - world glob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8125" y="938367"/>
            <a:ext cx="1066800" cy="1057021"/>
          </a:xfrm>
          <a:prstGeom prst="rect">
            <a:avLst/>
          </a:prstGeom>
        </p:spPr>
      </p:pic>
      <p:graphicFrame>
        <p:nvGraphicFramePr>
          <p:cNvPr id="18" name="Table 17"/>
          <p:cNvGraphicFramePr>
            <a:graphicFrameLocks noGrp="1"/>
          </p:cNvGraphicFramePr>
          <p:nvPr>
            <p:extLst>
              <p:ext uri="{D42A27DB-BD31-4B8C-83A1-F6EECF244321}">
                <p14:modId xmlns:p14="http://schemas.microsoft.com/office/powerpoint/2010/main" val="3011870938"/>
              </p:ext>
            </p:extLst>
          </p:nvPr>
        </p:nvGraphicFramePr>
        <p:xfrm>
          <a:off x="2719540" y="4981094"/>
          <a:ext cx="4621957" cy="2380267"/>
        </p:xfrm>
        <a:graphic>
          <a:graphicData uri="http://schemas.openxmlformats.org/drawingml/2006/table">
            <a:tbl>
              <a:tblPr firstRow="1" bandRow="1">
                <a:tableStyleId>{93296810-A885-4BE3-A3E7-6D5BEEA58F35}</a:tableStyleId>
              </a:tblPr>
              <a:tblGrid>
                <a:gridCol w="4621957">
                  <a:extLst>
                    <a:ext uri="{9D8B030D-6E8A-4147-A177-3AD203B41FA5}">
                      <a16:colId xmlns:a16="http://schemas.microsoft.com/office/drawing/2014/main" val="1982642286"/>
                    </a:ext>
                  </a:extLst>
                </a:gridCol>
              </a:tblGrid>
              <a:tr h="271493">
                <a:tc>
                  <a:txBody>
                    <a:bodyPr/>
                    <a:lstStyle/>
                    <a:p>
                      <a:r>
                        <a:rPr lang="en-GB" sz="1200" dirty="0" smtClean="0"/>
                        <a:t>What makes the world</a:t>
                      </a:r>
                      <a:r>
                        <a:rPr lang="en-GB" sz="1200" baseline="0" dirty="0" smtClean="0"/>
                        <a:t> </a:t>
                      </a:r>
                      <a:r>
                        <a:rPr lang="en-GB" sz="1200" baseline="0" dirty="0" smtClean="0"/>
                        <a:t>wonderful?</a:t>
                      </a:r>
                      <a:endParaRPr lang="en-GB" sz="1200" dirty="0"/>
                    </a:p>
                  </a:txBody>
                  <a:tcPr/>
                </a:tc>
                <a:extLst>
                  <a:ext uri="{0D108BD9-81ED-4DB2-BD59-A6C34878D82A}">
                    <a16:rowId xmlns:a16="http://schemas.microsoft.com/office/drawing/2014/main" val="4050361346"/>
                  </a:ext>
                </a:extLst>
              </a:tr>
              <a:tr h="210594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There are so many things in the world that are wonderful! </a:t>
                      </a:r>
                    </a:p>
                    <a:p>
                      <a:pPr marL="1511915" marR="0" lvl="3" indent="0" algn="l" defTabSz="1007943" rtl="0" eaLnBrk="1" fontAlgn="auto" latinLnBrk="0" hangingPunct="1">
                        <a:lnSpc>
                          <a:spcPct val="100000"/>
                        </a:lnSpc>
                        <a:spcBef>
                          <a:spcPts val="0"/>
                        </a:spcBef>
                        <a:spcAft>
                          <a:spcPts val="0"/>
                        </a:spcAft>
                        <a:buClrTx/>
                        <a:buSzTx/>
                        <a:buFontTx/>
                        <a:buNone/>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Think about the soft fur of a </a:t>
                      </a:r>
                      <a:r>
                        <a:rPr lang="en-GB" sz="1200" dirty="0" err="1" smtClean="0">
                          <a:latin typeface="Times New Roman" panose="02020603050405020304" pitchFamily="18" charset="0"/>
                          <a:ea typeface="Times New Roman" panose="02020603050405020304" pitchFamily="18" charset="0"/>
                          <a:cs typeface="Times New Roman" panose="02020603050405020304" pitchFamily="18" charset="0"/>
                        </a:rPr>
                        <a:t>newborn</a:t>
                      </a: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 kitten, the smell of fresh flowers, or the taste of a juicy apple. Take a walk outside and look for things that make you feel happy and amazed. Is it the tall trees? The bright blue sky? Or maybe the way the leaves change colour in the autumn? The ways the birds</a:t>
                      </a:r>
                      <a:r>
                        <a:rPr lang="en-GB"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sing in the morning?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latin typeface="Times New Roman" panose="02020603050405020304" pitchFamily="18" charset="0"/>
                          <a:ea typeface="Times New Roman" panose="02020603050405020304" pitchFamily="18" charset="0"/>
                          <a:cs typeface="Times New Roman" panose="02020603050405020304" pitchFamily="18" charset="0"/>
                        </a:rPr>
                        <a:t>These are all examples of the wonders of the world. Drawing or talking about these things can help us appreciate the wonders all around us.</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192595194"/>
                  </a:ext>
                </a:extLst>
              </a:tr>
            </a:tbl>
          </a:graphicData>
        </a:graphic>
      </p:graphicFrame>
      <p:pic>
        <p:nvPicPr>
          <p:cNvPr id="12" name="Picture 11" descr="February 2015 – A Quiet Walk"/>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52878" y="5517370"/>
            <a:ext cx="1371861" cy="857413"/>
          </a:xfrm>
          <a:prstGeom prst="rect">
            <a:avLst/>
          </a:prstGeom>
        </p:spPr>
      </p:pic>
      <p:pic>
        <p:nvPicPr>
          <p:cNvPr id="3" name="Picture 2" descr="Hubble Goes High Def to Revisit the Iconic 'Pillars of Cre… | Flick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868" y="2745024"/>
            <a:ext cx="1423313" cy="1335067"/>
          </a:xfrm>
          <a:prstGeom prst="rect">
            <a:avLst/>
          </a:prstGeom>
        </p:spPr>
      </p:pic>
      <p:pic>
        <p:nvPicPr>
          <p:cNvPr id="4" name="Picture 3"/>
          <p:cNvPicPr>
            <a:picLocks noChangeAspect="1"/>
          </p:cNvPicPr>
          <p:nvPr/>
        </p:nvPicPr>
        <p:blipFill>
          <a:blip r:embed="rId7"/>
          <a:stretch>
            <a:fillRect/>
          </a:stretch>
        </p:blipFill>
        <p:spPr>
          <a:xfrm>
            <a:off x="8217280" y="1403475"/>
            <a:ext cx="371488" cy="332676"/>
          </a:xfrm>
          <a:prstGeom prst="rect">
            <a:avLst/>
          </a:prstGeom>
        </p:spPr>
      </p:pic>
      <p:pic>
        <p:nvPicPr>
          <p:cNvPr id="5" name="Picture 4"/>
          <p:cNvPicPr>
            <a:picLocks noChangeAspect="1"/>
          </p:cNvPicPr>
          <p:nvPr/>
        </p:nvPicPr>
        <p:blipFill>
          <a:blip r:embed="rId8"/>
          <a:stretch>
            <a:fillRect/>
          </a:stretch>
        </p:blipFill>
        <p:spPr>
          <a:xfrm>
            <a:off x="8185392" y="944416"/>
            <a:ext cx="352322" cy="377046"/>
          </a:xfrm>
          <a:prstGeom prst="rect">
            <a:avLst/>
          </a:prstGeom>
        </p:spPr>
      </p:pic>
      <p:pic>
        <p:nvPicPr>
          <p:cNvPr id="6" name="Picture 5"/>
          <p:cNvPicPr>
            <a:picLocks noChangeAspect="1"/>
          </p:cNvPicPr>
          <p:nvPr/>
        </p:nvPicPr>
        <p:blipFill>
          <a:blip r:embed="rId9"/>
          <a:stretch>
            <a:fillRect/>
          </a:stretch>
        </p:blipFill>
        <p:spPr>
          <a:xfrm>
            <a:off x="8166200" y="1857017"/>
            <a:ext cx="457200" cy="552450"/>
          </a:xfrm>
          <a:prstGeom prst="rect">
            <a:avLst/>
          </a:prstGeom>
        </p:spPr>
      </p:pic>
      <p:pic>
        <p:nvPicPr>
          <p:cNvPr id="7" name="Picture 6"/>
          <p:cNvPicPr>
            <a:picLocks noChangeAspect="1"/>
          </p:cNvPicPr>
          <p:nvPr/>
        </p:nvPicPr>
        <p:blipFill rotWithShape="1">
          <a:blip r:embed="rId10"/>
          <a:srcRect r="3898" b="8661"/>
          <a:stretch/>
        </p:blipFill>
        <p:spPr>
          <a:xfrm>
            <a:off x="8088817" y="3161418"/>
            <a:ext cx="469647" cy="502278"/>
          </a:xfrm>
          <a:prstGeom prst="rect">
            <a:avLst/>
          </a:prstGeom>
        </p:spPr>
      </p:pic>
      <p:pic>
        <p:nvPicPr>
          <p:cNvPr id="8" name="Picture 7"/>
          <p:cNvPicPr>
            <a:picLocks noChangeAspect="1"/>
          </p:cNvPicPr>
          <p:nvPr/>
        </p:nvPicPr>
        <p:blipFill rotWithShape="1">
          <a:blip r:embed="rId11"/>
          <a:srcRect b="13611"/>
          <a:stretch/>
        </p:blipFill>
        <p:spPr>
          <a:xfrm>
            <a:off x="8041605" y="3862331"/>
            <a:ext cx="524869" cy="388652"/>
          </a:xfrm>
          <a:prstGeom prst="rect">
            <a:avLst/>
          </a:prstGeom>
        </p:spPr>
      </p:pic>
      <p:pic>
        <p:nvPicPr>
          <p:cNvPr id="9" name="Picture 8"/>
          <p:cNvPicPr>
            <a:picLocks noChangeAspect="1"/>
          </p:cNvPicPr>
          <p:nvPr/>
        </p:nvPicPr>
        <p:blipFill>
          <a:blip r:embed="rId12"/>
          <a:stretch>
            <a:fillRect/>
          </a:stretch>
        </p:blipFill>
        <p:spPr>
          <a:xfrm>
            <a:off x="8072264" y="4402334"/>
            <a:ext cx="531599" cy="509137"/>
          </a:xfrm>
          <a:prstGeom prst="rect">
            <a:avLst/>
          </a:prstGeom>
        </p:spPr>
      </p:pic>
      <p:pic>
        <p:nvPicPr>
          <p:cNvPr id="10" name="Picture 9"/>
          <p:cNvPicPr>
            <a:picLocks noChangeAspect="1"/>
          </p:cNvPicPr>
          <p:nvPr/>
        </p:nvPicPr>
        <p:blipFill>
          <a:blip r:embed="rId13"/>
          <a:stretch>
            <a:fillRect/>
          </a:stretch>
        </p:blipFill>
        <p:spPr>
          <a:xfrm>
            <a:off x="7981592" y="5056486"/>
            <a:ext cx="614158" cy="453349"/>
          </a:xfrm>
          <a:prstGeom prst="rect">
            <a:avLst/>
          </a:prstGeom>
        </p:spPr>
      </p:pic>
      <p:pic>
        <p:nvPicPr>
          <p:cNvPr id="16" name="Picture 15"/>
          <p:cNvPicPr>
            <a:picLocks noChangeAspect="1"/>
          </p:cNvPicPr>
          <p:nvPr/>
        </p:nvPicPr>
        <p:blipFill>
          <a:blip r:embed="rId14"/>
          <a:stretch>
            <a:fillRect/>
          </a:stretch>
        </p:blipFill>
        <p:spPr>
          <a:xfrm>
            <a:off x="8154031" y="5613185"/>
            <a:ext cx="339217" cy="348909"/>
          </a:xfrm>
          <a:prstGeom prst="rect">
            <a:avLst/>
          </a:prstGeom>
        </p:spPr>
      </p:pic>
      <p:pic>
        <p:nvPicPr>
          <p:cNvPr id="21" name="Picture 20"/>
          <p:cNvPicPr>
            <a:picLocks noChangeAspect="1"/>
          </p:cNvPicPr>
          <p:nvPr/>
        </p:nvPicPr>
        <p:blipFill>
          <a:blip r:embed="rId15"/>
          <a:stretch>
            <a:fillRect/>
          </a:stretch>
        </p:blipFill>
        <p:spPr>
          <a:xfrm>
            <a:off x="8072264" y="6077981"/>
            <a:ext cx="386891" cy="366257"/>
          </a:xfrm>
          <a:prstGeom prst="rect">
            <a:avLst/>
          </a:prstGeom>
        </p:spPr>
      </p:pic>
      <p:pic>
        <p:nvPicPr>
          <p:cNvPr id="22" name="Picture 21"/>
          <p:cNvPicPr>
            <a:picLocks noChangeAspect="1"/>
          </p:cNvPicPr>
          <p:nvPr/>
        </p:nvPicPr>
        <p:blipFill>
          <a:blip r:embed="rId16"/>
          <a:stretch>
            <a:fillRect/>
          </a:stretch>
        </p:blipFill>
        <p:spPr>
          <a:xfrm>
            <a:off x="8072265" y="6758787"/>
            <a:ext cx="499806" cy="456073"/>
          </a:xfrm>
          <a:prstGeom prst="rect">
            <a:avLst/>
          </a:prstGeom>
        </p:spPr>
      </p:pic>
      <p:pic>
        <p:nvPicPr>
          <p:cNvPr id="23" name="Picture 22"/>
          <p:cNvPicPr>
            <a:picLocks noChangeAspect="1"/>
          </p:cNvPicPr>
          <p:nvPr/>
        </p:nvPicPr>
        <p:blipFill>
          <a:blip r:embed="rId17"/>
          <a:stretch>
            <a:fillRect/>
          </a:stretch>
        </p:blipFill>
        <p:spPr>
          <a:xfrm>
            <a:off x="8088817" y="2541976"/>
            <a:ext cx="534583" cy="482610"/>
          </a:xfrm>
          <a:prstGeom prst="rect">
            <a:avLst/>
          </a:prstGeom>
        </p:spPr>
      </p:pic>
      <p:pic>
        <p:nvPicPr>
          <p:cNvPr id="24" name="Picture 23"/>
          <p:cNvPicPr>
            <a:picLocks noChangeAspect="1"/>
          </p:cNvPicPr>
          <p:nvPr/>
        </p:nvPicPr>
        <p:blipFill>
          <a:blip r:embed="rId7"/>
          <a:stretch>
            <a:fillRect/>
          </a:stretch>
        </p:blipFill>
        <p:spPr>
          <a:xfrm>
            <a:off x="8295638" y="6280458"/>
            <a:ext cx="327762" cy="293518"/>
          </a:xfrm>
          <a:prstGeom prst="rect">
            <a:avLst/>
          </a:prstGeom>
        </p:spPr>
      </p:pic>
    </p:spTree>
    <p:extLst>
      <p:ext uri="{BB962C8B-B14F-4D97-AF65-F5344CB8AC3E}">
        <p14:creationId xmlns:p14="http://schemas.microsoft.com/office/powerpoint/2010/main" val="18807130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232</TotalTime>
  <Words>671</Words>
  <Application>Microsoft Office PowerPoint</Application>
  <PresentationFormat>Custom</PresentationFormat>
  <Paragraphs>44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Times New Roman</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34</cp:revision>
  <dcterms:created xsi:type="dcterms:W3CDTF">2023-11-14T15:55:26Z</dcterms:created>
  <dcterms:modified xsi:type="dcterms:W3CDTF">2024-11-14T12:50:09Z</dcterms:modified>
</cp:coreProperties>
</file>