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</p:sldIdLst>
  <p:sldSz cx="10691813" cy="7559675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AD47"/>
    <a:srgbClr val="D6E3D0"/>
    <a:srgbClr val="EBF2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3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088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42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111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13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16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6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98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89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40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49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DFDB-0701-4A33-9029-D098F58747C5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5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117F9-99A7-7EA5-FD47-08F0D69DD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184707E-5B95-45D0-BF96-395E11559E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0092194"/>
              </p:ext>
            </p:extLst>
          </p:nvPr>
        </p:nvGraphicFramePr>
        <p:xfrm>
          <a:off x="6451852" y="637884"/>
          <a:ext cx="4179742" cy="688972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79780">
                  <a:extLst>
                    <a:ext uri="{9D8B030D-6E8A-4147-A177-3AD203B41FA5}">
                      <a16:colId xmlns:a16="http://schemas.microsoft.com/office/drawing/2014/main" val="1630223619"/>
                    </a:ext>
                  </a:extLst>
                </a:gridCol>
                <a:gridCol w="2999962">
                  <a:extLst>
                    <a:ext uri="{9D8B030D-6E8A-4147-A177-3AD203B41FA5}">
                      <a16:colId xmlns:a16="http://schemas.microsoft.com/office/drawing/2014/main" val="1922709769"/>
                    </a:ext>
                  </a:extLst>
                </a:gridCol>
              </a:tblGrid>
              <a:tr h="249420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Key Vocabulary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2632100"/>
                  </a:ext>
                </a:extLst>
              </a:tr>
              <a:tr h="581981">
                <a:tc>
                  <a:txBody>
                    <a:bodyPr/>
                    <a:lstStyle/>
                    <a:p>
                      <a:r>
                        <a:rPr lang="en-GB" sz="1200" i="0" dirty="0" smtClean="0"/>
                        <a:t>19</a:t>
                      </a:r>
                      <a:r>
                        <a:rPr lang="en-GB" sz="1200" i="0" baseline="30000" dirty="0" smtClean="0"/>
                        <a:t>th</a:t>
                      </a:r>
                      <a:r>
                        <a:rPr lang="en-GB" sz="1200" i="0" dirty="0" smtClean="0"/>
                        <a:t>, 20</a:t>
                      </a:r>
                      <a:r>
                        <a:rPr lang="en-GB" sz="1200" i="0" baseline="30000" dirty="0" smtClean="0"/>
                        <a:t>th</a:t>
                      </a:r>
                      <a:r>
                        <a:rPr lang="en-GB" sz="1200" i="0" dirty="0" smtClean="0"/>
                        <a:t> and 21</a:t>
                      </a:r>
                      <a:r>
                        <a:rPr lang="en-GB" sz="1200" i="0" baseline="30000" dirty="0" smtClean="0"/>
                        <a:t>st</a:t>
                      </a:r>
                      <a:r>
                        <a:rPr lang="en-GB" sz="1200" i="0" dirty="0" smtClean="0"/>
                        <a:t> century</a:t>
                      </a:r>
                      <a:endParaRPr lang="en-GB" sz="1200" i="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The 19</a:t>
                      </a:r>
                      <a:r>
                        <a:rPr lang="en-GB" sz="1200" baseline="30000" dirty="0" smtClean="0"/>
                        <a:t>th</a:t>
                      </a:r>
                      <a:r>
                        <a:rPr lang="en-GB" sz="1200" dirty="0" smtClean="0"/>
                        <a:t> century was 1800-1899.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The 20th century was 1900-1999. We are now in the 21</a:t>
                      </a:r>
                      <a:r>
                        <a:rPr lang="en-GB" sz="1200" baseline="30000" dirty="0" smtClean="0"/>
                        <a:t>st</a:t>
                      </a:r>
                      <a:r>
                        <a:rPr lang="en-GB" sz="1200" dirty="0" smtClean="0"/>
                        <a:t> century</a:t>
                      </a:r>
                      <a:r>
                        <a:rPr lang="en-GB" sz="1200" baseline="0" dirty="0" smtClean="0"/>
                        <a:t> which started in the year 2000.</a:t>
                      </a:r>
                      <a:endParaRPr lang="en-GB" sz="1200" i="0" dirty="0" smtClean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9902591"/>
                  </a:ext>
                </a:extLst>
              </a:tr>
              <a:tr h="581981">
                <a:tc>
                  <a:txBody>
                    <a:bodyPr/>
                    <a:lstStyle/>
                    <a:p>
                      <a:r>
                        <a:rPr lang="en-GB" sz="1200" i="0" dirty="0" smtClean="0"/>
                        <a:t>Abacus</a:t>
                      </a:r>
                    </a:p>
                    <a:p>
                      <a:endParaRPr lang="en-GB" sz="1200" i="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 smtClean="0"/>
                        <a:t>noun</a:t>
                      </a:r>
                      <a:r>
                        <a:rPr lang="en-GB" sz="1200" i="0" dirty="0" smtClean="0"/>
                        <a:t>. A simple device for calculating, consisting of a frame with rows of wires or grooves along which beads are slid.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338563"/>
                  </a:ext>
                </a:extLst>
              </a:tr>
              <a:tr h="422812">
                <a:tc>
                  <a:txBody>
                    <a:bodyPr/>
                    <a:lstStyle/>
                    <a:p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acrobat</a:t>
                      </a:r>
                      <a:endParaRPr lang="en-GB" sz="1200" i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An entertainer who performs spectacular gymnastic feats.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54577"/>
                  </a:ext>
                </a:extLst>
              </a:tr>
              <a:tr h="581981">
                <a:tc>
                  <a:txBody>
                    <a:bodyPr/>
                    <a:lstStyle/>
                    <a:p>
                      <a:r>
                        <a:rPr lang="en-GB" sz="120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crayola</a:t>
                      </a:r>
                      <a:endParaRPr lang="en-GB" sz="1200" i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</a:t>
                      </a:r>
                      <a:r>
                        <a:rPr lang="en-GB" sz="1200" dirty="0" err="1" smtClean="0"/>
                        <a:t>Binney</a:t>
                      </a:r>
                      <a:r>
                        <a:rPr lang="en-GB" sz="1200" dirty="0" smtClean="0"/>
                        <a:t> and Smith made a set of 8 wax crayons in 1903. </a:t>
                      </a:r>
                      <a:r>
                        <a:rPr lang="en-GB" sz="1200" dirty="0" err="1" smtClean="0"/>
                        <a:t>Binney’s</a:t>
                      </a:r>
                      <a:r>
                        <a:rPr lang="en-GB" sz="1200" dirty="0" smtClean="0"/>
                        <a:t> wife named them Crayola.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510914"/>
                  </a:ext>
                </a:extLst>
              </a:tr>
              <a:tr h="581981">
                <a:tc>
                  <a:txBody>
                    <a:bodyPr/>
                    <a:lstStyle/>
                    <a:p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cup and ball</a:t>
                      </a:r>
                      <a:endParaRPr lang="en-GB" sz="1200" i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A toy where you catch the ball in a cup.</a:t>
                      </a:r>
                    </a:p>
                    <a:p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670696"/>
                  </a:ext>
                </a:extLst>
              </a:tr>
              <a:tr h="457102">
                <a:tc>
                  <a:txBody>
                    <a:bodyPr/>
                    <a:lstStyle/>
                    <a:p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entertainment</a:t>
                      </a:r>
                      <a:endParaRPr lang="en-GB" sz="1200" i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noun.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action of providing or being provided with amusement or enjoyment.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946835"/>
                  </a:ext>
                </a:extLst>
              </a:tr>
              <a:tr h="581981">
                <a:tc>
                  <a:txBody>
                    <a:bodyPr/>
                    <a:lstStyle/>
                    <a:p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Lego</a:t>
                      </a:r>
                    </a:p>
                    <a:p>
                      <a:endParaRPr lang="en-GB" sz="120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i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 smtClean="0"/>
                        <a:t>noun. </a:t>
                      </a:r>
                      <a:r>
                        <a:rPr lang="en-GB" sz="1200" dirty="0" smtClean="0"/>
                        <a:t>Ole Kirk Christiansen called his toy company ‘Lego’ in 1939. The plastic blocks were made in 1949.</a:t>
                      </a:r>
                      <a:endParaRPr lang="en-GB" sz="1200" i="1" dirty="0" smtClean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9241512"/>
                  </a:ext>
                </a:extLst>
              </a:tr>
              <a:tr h="274222">
                <a:tc>
                  <a:txBody>
                    <a:bodyPr/>
                    <a:lstStyle/>
                    <a:p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new/ modern</a:t>
                      </a:r>
                      <a:endParaRPr lang="en-GB" sz="1200" i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 smtClean="0"/>
                        <a:t>adjective</a:t>
                      </a:r>
                      <a:r>
                        <a:rPr lang="en-GB" sz="1200" i="0" dirty="0" smtClean="0"/>
                        <a:t>. </a:t>
                      </a:r>
                      <a:r>
                        <a:rPr lang="en-GB" sz="1200" dirty="0" smtClean="0"/>
                        <a:t>Things made now or recently. </a:t>
                      </a:r>
                      <a:endParaRPr lang="en-GB" sz="1200" i="0" dirty="0" smtClean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6427508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</a:t>
                      </a:r>
                      <a:endParaRPr lang="en-GB" sz="1200" i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 smtClean="0"/>
                        <a:t>adjective</a:t>
                      </a:r>
                      <a:r>
                        <a:rPr lang="en-GB" sz="1200" i="0" dirty="0" smtClean="0"/>
                        <a:t>. From a former time</a:t>
                      </a:r>
                      <a:r>
                        <a:rPr lang="en-GB" sz="1200" i="0" baseline="0" dirty="0" smtClean="0"/>
                        <a:t> (in the past).</a:t>
                      </a:r>
                      <a:endParaRPr lang="en-GB" sz="1200" i="0" dirty="0" smtClean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1020156"/>
                  </a:ext>
                </a:extLst>
              </a:tr>
              <a:tr h="680376">
                <a:tc>
                  <a:txBody>
                    <a:bodyPr/>
                    <a:lstStyle/>
                    <a:p>
                      <a:pPr marL="0" marR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Spinning</a:t>
                      </a:r>
                      <a:r>
                        <a:rPr lang="en-GB" sz="1200" i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top</a:t>
                      </a:r>
                      <a:endParaRPr lang="en-GB" sz="120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 smtClean="0"/>
                        <a:t>noun</a:t>
                      </a:r>
                      <a:r>
                        <a:rPr lang="en-GB" sz="1200" i="0" dirty="0" smtClean="0"/>
                        <a:t>.</a:t>
                      </a:r>
                      <a:r>
                        <a:rPr lang="en-GB" sz="1200" i="0" baseline="0" dirty="0" smtClean="0"/>
                        <a:t> A</a:t>
                      </a:r>
                      <a:r>
                        <a:rPr lang="en-GB" sz="1200" i="0" dirty="0" smtClean="0"/>
                        <a:t> game in which each player spins a spinning top with a string, to knock down skittles</a:t>
                      </a:r>
                      <a:r>
                        <a:rPr lang="en-GB" sz="1200" i="0" baseline="0" dirty="0" smtClean="0"/>
                        <a:t> and earn points.</a:t>
                      </a:r>
                      <a:endParaRPr lang="en-GB" sz="1200" i="0" dirty="0" smtClean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6844880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slate and chalk</a:t>
                      </a:r>
                    </a:p>
                    <a:p>
                      <a:endParaRPr lang="en-GB" sz="120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 smtClean="0"/>
                        <a:t>nouns</a:t>
                      </a:r>
                      <a:r>
                        <a:rPr lang="en-GB" sz="1200" i="0" dirty="0" smtClean="0"/>
                        <a:t>.</a:t>
                      </a:r>
                      <a:r>
                        <a:rPr lang="en-GB" sz="1200" i="0" baseline="0" dirty="0" smtClean="0"/>
                        <a:t> Slate and chalk were used to write and draw on slate boards.</a:t>
                      </a:r>
                      <a:endParaRPr lang="en-GB" sz="1200" i="0" dirty="0" smtClean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1288440"/>
                  </a:ext>
                </a:extLst>
              </a:tr>
              <a:tr h="581981">
                <a:tc>
                  <a:txBody>
                    <a:bodyPr/>
                    <a:lstStyle/>
                    <a:p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Victorian</a:t>
                      </a:r>
                      <a:endParaRPr lang="en-GB" sz="1200" i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 smtClean="0"/>
                        <a:t>noun</a:t>
                      </a:r>
                      <a:r>
                        <a:rPr lang="en-GB" sz="1200" i="0" dirty="0" smtClean="0"/>
                        <a:t>. </a:t>
                      </a:r>
                      <a:r>
                        <a:rPr lang="en-GB" sz="1200" dirty="0" smtClean="0"/>
                        <a:t>The time of Queen Victoria’s reign. 1837-1901. </a:t>
                      </a:r>
                      <a:endParaRPr lang="en-GB" sz="1200" i="0" dirty="0" smtClean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7098289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BF3C4A02-4363-176B-66FA-ED2A21092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509241"/>
              </p:ext>
            </p:extLst>
          </p:nvPr>
        </p:nvGraphicFramePr>
        <p:xfrm>
          <a:off x="0" y="21191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 – Year 1 – Toys</a:t>
                      </a:r>
                      <a:r>
                        <a:rPr lang="en-GB" sz="1800" b="0" baseline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 the past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DB855478-94E8-B24A-5C7C-E678E34A369D}"/>
              </a:ext>
            </a:extLst>
          </p:cNvPr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7901816"/>
              </p:ext>
            </p:extLst>
          </p:nvPr>
        </p:nvGraphicFramePr>
        <p:xfrm>
          <a:off x="55294" y="1418631"/>
          <a:ext cx="6318664" cy="194200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318664">
                  <a:extLst>
                    <a:ext uri="{9D8B030D-6E8A-4147-A177-3AD203B41FA5}">
                      <a16:colId xmlns:a16="http://schemas.microsoft.com/office/drawing/2014/main" val="1181078535"/>
                    </a:ext>
                  </a:extLst>
                </a:gridCol>
              </a:tblGrid>
              <a:tr h="28371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Timeline</a:t>
                      </a:r>
                      <a:r>
                        <a:rPr lang="en-GB" sz="1200" baseline="0" dirty="0" smtClean="0"/>
                        <a:t> of toys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1863632"/>
                  </a:ext>
                </a:extLst>
              </a:tr>
              <a:tr h="1658287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6599738"/>
                  </a:ext>
                </a:extLst>
              </a:tr>
            </a:tbl>
          </a:graphicData>
        </a:graphic>
      </p:graphicFrame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107" y="1759102"/>
            <a:ext cx="5891766" cy="1497536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3434346"/>
              </p:ext>
            </p:extLst>
          </p:nvPr>
        </p:nvGraphicFramePr>
        <p:xfrm>
          <a:off x="55293" y="5950822"/>
          <a:ext cx="6318665" cy="75576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318665">
                  <a:extLst>
                    <a:ext uri="{9D8B030D-6E8A-4147-A177-3AD203B41FA5}">
                      <a16:colId xmlns:a16="http://schemas.microsoft.com/office/drawing/2014/main" val="1859504901"/>
                    </a:ext>
                  </a:extLst>
                </a:gridCol>
              </a:tblGrid>
              <a:tr h="27065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Rich</a:t>
                      </a:r>
                      <a:r>
                        <a:rPr lang="en-GB" sz="1200" baseline="0" dirty="0" smtClean="0"/>
                        <a:t> versus poor families during Victorian times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438212"/>
                  </a:ext>
                </a:extLst>
              </a:tr>
              <a:tr h="48144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Children from rich families played with train sets, tea sets, dolls and toy soldiers. Children from poor families played with homemade toys such as ragdolls and wooden boats.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26039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3347440"/>
              </p:ext>
            </p:extLst>
          </p:nvPr>
        </p:nvGraphicFramePr>
        <p:xfrm>
          <a:off x="2788590" y="3403526"/>
          <a:ext cx="3585368" cy="250440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585368">
                  <a:extLst>
                    <a:ext uri="{9D8B030D-6E8A-4147-A177-3AD203B41FA5}">
                      <a16:colId xmlns:a16="http://schemas.microsoft.com/office/drawing/2014/main" val="671448503"/>
                    </a:ext>
                  </a:extLst>
                </a:gridCol>
              </a:tblGrid>
              <a:tr h="30178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Describing</a:t>
                      </a:r>
                      <a:r>
                        <a:rPr lang="en-GB" sz="1200" baseline="0" dirty="0" smtClean="0"/>
                        <a:t> toys word mat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5966009"/>
                  </a:ext>
                </a:extLst>
              </a:tr>
              <a:tr h="220261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603755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t="-1" b="2171"/>
          <a:stretch/>
        </p:blipFill>
        <p:spPr>
          <a:xfrm>
            <a:off x="2895594" y="3710569"/>
            <a:ext cx="3372154" cy="2197360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492847"/>
              </p:ext>
            </p:extLst>
          </p:nvPr>
        </p:nvGraphicFramePr>
        <p:xfrm>
          <a:off x="55294" y="3403526"/>
          <a:ext cx="2702270" cy="250951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51135">
                  <a:extLst>
                    <a:ext uri="{9D8B030D-6E8A-4147-A177-3AD203B41FA5}">
                      <a16:colId xmlns:a16="http://schemas.microsoft.com/office/drawing/2014/main" val="1320936535"/>
                    </a:ext>
                  </a:extLst>
                </a:gridCol>
                <a:gridCol w="1351135">
                  <a:extLst>
                    <a:ext uri="{9D8B030D-6E8A-4147-A177-3AD203B41FA5}">
                      <a16:colId xmlns:a16="http://schemas.microsoft.com/office/drawing/2014/main" val="2873685299"/>
                    </a:ext>
                  </a:extLst>
                </a:gridCol>
              </a:tblGrid>
              <a:tr h="63497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What were toys made of during the Victorian age?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What are modern toys made of?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0242341"/>
                  </a:ext>
                </a:extLst>
              </a:tr>
              <a:tr h="186943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Toys were mainly made of wood, paper and metal during the Victorian age.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Modern toys are mainly made of plastic. This is because it is usually safer and easier to make things with.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7446722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2980652"/>
              </p:ext>
            </p:extLst>
          </p:nvPr>
        </p:nvGraphicFramePr>
        <p:xfrm>
          <a:off x="55295" y="631123"/>
          <a:ext cx="6318663" cy="75576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318663">
                  <a:extLst>
                    <a:ext uri="{9D8B030D-6E8A-4147-A177-3AD203B41FA5}">
                      <a16:colId xmlns:a16="http://schemas.microsoft.com/office/drawing/2014/main" val="1859504901"/>
                    </a:ext>
                  </a:extLst>
                </a:gridCol>
              </a:tblGrid>
              <a:tr h="24208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How long have toys existed?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438212"/>
                  </a:ext>
                </a:extLst>
              </a:tr>
              <a:tr h="48144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Toys have existed for thousands of years. They were made out of the materials that were available at the time. Even stones and string have been made into toys.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260390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7672236"/>
              </p:ext>
            </p:extLst>
          </p:nvPr>
        </p:nvGraphicFramePr>
        <p:xfrm>
          <a:off x="55293" y="6744377"/>
          <a:ext cx="6318665" cy="74686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318665">
                  <a:extLst>
                    <a:ext uri="{9D8B030D-6E8A-4147-A177-3AD203B41FA5}">
                      <a16:colId xmlns:a16="http://schemas.microsoft.com/office/drawing/2014/main" val="1859504901"/>
                    </a:ext>
                  </a:extLst>
                </a:gridCol>
              </a:tblGrid>
              <a:tr h="21725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How are modern toys different?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438212"/>
                  </a:ext>
                </a:extLst>
              </a:tr>
              <a:tr h="47254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Many modern toys use electricity to work. Computers and consoles were invented in the 20th century.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260390"/>
                  </a:ext>
                </a:extLst>
              </a:tr>
            </a:tbl>
          </a:graphicData>
        </a:graphic>
      </p:graphicFrame>
      <p:pic>
        <p:nvPicPr>
          <p:cNvPr id="9" name="Picture 8" descr="Image vectorielle gratuite: Boulier, Comptage, Ajout De, Math - Image ...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724" y="1759102"/>
            <a:ext cx="730435" cy="405797"/>
          </a:xfrm>
          <a:prstGeom prst="rect">
            <a:avLst/>
          </a:prstGeom>
        </p:spPr>
      </p:pic>
      <p:pic>
        <p:nvPicPr>
          <p:cNvPr id="10" name="Picture 9" descr="&lt;strong&gt;Crayola&lt;/strong&gt; - Wikipedia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958" y="2779139"/>
            <a:ext cx="687443" cy="4318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4578" y="5826087"/>
            <a:ext cx="443823" cy="4660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98176" y="6559999"/>
            <a:ext cx="388983" cy="3687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66752" y="3513167"/>
            <a:ext cx="620407" cy="3760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30025" y="4542618"/>
            <a:ext cx="668376" cy="4292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3188" y="5027903"/>
            <a:ext cx="1171737" cy="825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273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4223</TotalTime>
  <Words>397</Words>
  <Application>Microsoft Office PowerPoint</Application>
  <PresentationFormat>Custom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Langshott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Rebeka Miah</dc:creator>
  <cp:lastModifiedBy>Rebeka Miah</cp:lastModifiedBy>
  <cp:revision>62</cp:revision>
  <cp:lastPrinted>2024-03-27T09:38:56Z</cp:lastPrinted>
  <dcterms:created xsi:type="dcterms:W3CDTF">2023-11-14T15:55:26Z</dcterms:created>
  <dcterms:modified xsi:type="dcterms:W3CDTF">2024-03-27T10:00:38Z</dcterms:modified>
</cp:coreProperties>
</file>